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558" r:id="rId4"/>
    <p:sldId id="802" r:id="rId5"/>
    <p:sldId id="793" r:id="rId6"/>
    <p:sldId id="794" r:id="rId7"/>
    <p:sldId id="798" r:id="rId8"/>
    <p:sldId id="795" r:id="rId9"/>
    <p:sldId id="796" r:id="rId10"/>
    <p:sldId id="797" r:id="rId11"/>
    <p:sldId id="799" r:id="rId12"/>
    <p:sldId id="800" r:id="rId13"/>
    <p:sldId id="801" r:id="rId14"/>
    <p:sldId id="562" r:id="rId15"/>
    <p:sldId id="554"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382"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2019-11-20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Issues with arrays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Issues with arrays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Concatenating arrays</a:t>
            </a:r>
            <a:endParaRPr lang="en-CA" dirty="0"/>
          </a:p>
        </p:txBody>
      </p:sp>
      <p:sp>
        <p:nvSpPr>
          <p:cNvPr id="3" name="Content Placeholder 2"/>
          <p:cNvSpPr>
            <a:spLocks noGrp="1"/>
          </p:cNvSpPr>
          <p:nvPr>
            <p:ph idx="1"/>
          </p:nvPr>
        </p:nvSpPr>
        <p:spPr/>
        <p:txBody>
          <a:bodyPr/>
          <a:lstStyle/>
          <a:p>
            <a:r>
              <a:rPr lang="en-CA" dirty="0" smtClean="0"/>
              <a:t>What do we do here?</a:t>
            </a:r>
          </a:p>
          <a:p>
            <a:endParaRPr lang="en-CA" dirty="0"/>
          </a:p>
          <a:p>
            <a:endParaRPr lang="en-CA" dirty="0" smtClean="0"/>
          </a:p>
          <a:p>
            <a:endParaRPr lang="en-CA" dirty="0"/>
          </a:p>
          <a:p>
            <a:endParaRPr lang="en-CA" dirty="0" smtClean="0"/>
          </a:p>
          <a:p>
            <a:endParaRPr lang="en-CA" dirty="0"/>
          </a:p>
          <a:p>
            <a:pPr lvl="1"/>
            <a:r>
              <a:rPr lang="en-CA" dirty="0" smtClean="0"/>
              <a:t>What must we do now?</a:t>
            </a:r>
          </a:p>
          <a:p>
            <a:pPr lvl="1"/>
            <a:r>
              <a:rPr lang="en-CA" dirty="0" smtClean="0"/>
              <a:t>This will be even more expensive…why?</a:t>
            </a:r>
          </a:p>
        </p:txBody>
      </p:sp>
      <p:graphicFrame>
        <p:nvGraphicFramePr>
          <p:cNvPr id="4" name="Table 3"/>
          <p:cNvGraphicFramePr>
            <a:graphicFrameLocks noGrp="1"/>
          </p:cNvGraphicFramePr>
          <p:nvPr>
            <p:extLst>
              <p:ext uri="{D42A27DB-BD31-4B8C-83A1-F6EECF244321}">
                <p14:modId xmlns:p14="http://schemas.microsoft.com/office/powerpoint/2010/main" val="1336122196"/>
              </p:ext>
            </p:extLst>
          </p:nvPr>
        </p:nvGraphicFramePr>
        <p:xfrm>
          <a:off x="99285" y="2060848"/>
          <a:ext cx="8958420" cy="675640"/>
        </p:xfrm>
        <a:graphic>
          <a:graphicData uri="http://schemas.openxmlformats.org/drawingml/2006/table">
            <a:tbl>
              <a:tblPr firstRow="1" bandRow="1">
                <a:tableStyleId>{2D5ABB26-0587-4C30-8999-92F81FD0307C}</a:tableStyleId>
              </a:tblPr>
              <a:tblGrid>
                <a:gridCol w="447921">
                  <a:extLst>
                    <a:ext uri="{9D8B030D-6E8A-4147-A177-3AD203B41FA5}">
                      <a16:colId xmlns:a16="http://schemas.microsoft.com/office/drawing/2014/main" val="20000"/>
                    </a:ext>
                  </a:extLst>
                </a:gridCol>
                <a:gridCol w="447921">
                  <a:extLst>
                    <a:ext uri="{9D8B030D-6E8A-4147-A177-3AD203B41FA5}">
                      <a16:colId xmlns:a16="http://schemas.microsoft.com/office/drawing/2014/main" val="20001"/>
                    </a:ext>
                  </a:extLst>
                </a:gridCol>
                <a:gridCol w="447921">
                  <a:extLst>
                    <a:ext uri="{9D8B030D-6E8A-4147-A177-3AD203B41FA5}">
                      <a16:colId xmlns:a16="http://schemas.microsoft.com/office/drawing/2014/main" val="20002"/>
                    </a:ext>
                  </a:extLst>
                </a:gridCol>
                <a:gridCol w="447921">
                  <a:extLst>
                    <a:ext uri="{9D8B030D-6E8A-4147-A177-3AD203B41FA5}">
                      <a16:colId xmlns:a16="http://schemas.microsoft.com/office/drawing/2014/main" val="20003"/>
                    </a:ext>
                  </a:extLst>
                </a:gridCol>
                <a:gridCol w="447921">
                  <a:extLst>
                    <a:ext uri="{9D8B030D-6E8A-4147-A177-3AD203B41FA5}">
                      <a16:colId xmlns:a16="http://schemas.microsoft.com/office/drawing/2014/main" val="20004"/>
                    </a:ext>
                  </a:extLst>
                </a:gridCol>
                <a:gridCol w="447921">
                  <a:extLst>
                    <a:ext uri="{9D8B030D-6E8A-4147-A177-3AD203B41FA5}">
                      <a16:colId xmlns:a16="http://schemas.microsoft.com/office/drawing/2014/main" val="20005"/>
                    </a:ext>
                  </a:extLst>
                </a:gridCol>
                <a:gridCol w="447921">
                  <a:extLst>
                    <a:ext uri="{9D8B030D-6E8A-4147-A177-3AD203B41FA5}">
                      <a16:colId xmlns:a16="http://schemas.microsoft.com/office/drawing/2014/main" val="20006"/>
                    </a:ext>
                  </a:extLst>
                </a:gridCol>
                <a:gridCol w="447921">
                  <a:extLst>
                    <a:ext uri="{9D8B030D-6E8A-4147-A177-3AD203B41FA5}">
                      <a16:colId xmlns:a16="http://schemas.microsoft.com/office/drawing/2014/main" val="20007"/>
                    </a:ext>
                  </a:extLst>
                </a:gridCol>
                <a:gridCol w="447921">
                  <a:extLst>
                    <a:ext uri="{9D8B030D-6E8A-4147-A177-3AD203B41FA5}">
                      <a16:colId xmlns:a16="http://schemas.microsoft.com/office/drawing/2014/main" val="20008"/>
                    </a:ext>
                  </a:extLst>
                </a:gridCol>
                <a:gridCol w="447921">
                  <a:extLst>
                    <a:ext uri="{9D8B030D-6E8A-4147-A177-3AD203B41FA5}">
                      <a16:colId xmlns:a16="http://schemas.microsoft.com/office/drawing/2014/main" val="20009"/>
                    </a:ext>
                  </a:extLst>
                </a:gridCol>
                <a:gridCol w="447921">
                  <a:extLst>
                    <a:ext uri="{9D8B030D-6E8A-4147-A177-3AD203B41FA5}">
                      <a16:colId xmlns:a16="http://schemas.microsoft.com/office/drawing/2014/main" val="20010"/>
                    </a:ext>
                  </a:extLst>
                </a:gridCol>
                <a:gridCol w="447921">
                  <a:extLst>
                    <a:ext uri="{9D8B030D-6E8A-4147-A177-3AD203B41FA5}">
                      <a16:colId xmlns:a16="http://schemas.microsoft.com/office/drawing/2014/main" val="20011"/>
                    </a:ext>
                  </a:extLst>
                </a:gridCol>
                <a:gridCol w="447921">
                  <a:extLst>
                    <a:ext uri="{9D8B030D-6E8A-4147-A177-3AD203B41FA5}">
                      <a16:colId xmlns:a16="http://schemas.microsoft.com/office/drawing/2014/main" val="20012"/>
                    </a:ext>
                  </a:extLst>
                </a:gridCol>
                <a:gridCol w="447921">
                  <a:extLst>
                    <a:ext uri="{9D8B030D-6E8A-4147-A177-3AD203B41FA5}">
                      <a16:colId xmlns:a16="http://schemas.microsoft.com/office/drawing/2014/main" val="20013"/>
                    </a:ext>
                  </a:extLst>
                </a:gridCol>
                <a:gridCol w="447921">
                  <a:extLst>
                    <a:ext uri="{9D8B030D-6E8A-4147-A177-3AD203B41FA5}">
                      <a16:colId xmlns:a16="http://schemas.microsoft.com/office/drawing/2014/main" val="20014"/>
                    </a:ext>
                  </a:extLst>
                </a:gridCol>
                <a:gridCol w="447921">
                  <a:extLst>
                    <a:ext uri="{9D8B030D-6E8A-4147-A177-3AD203B41FA5}">
                      <a16:colId xmlns:a16="http://schemas.microsoft.com/office/drawing/2014/main" val="20015"/>
                    </a:ext>
                  </a:extLst>
                </a:gridCol>
                <a:gridCol w="447921">
                  <a:extLst>
                    <a:ext uri="{9D8B030D-6E8A-4147-A177-3AD203B41FA5}">
                      <a16:colId xmlns:a16="http://schemas.microsoft.com/office/drawing/2014/main" val="20016"/>
                    </a:ext>
                  </a:extLst>
                </a:gridCol>
                <a:gridCol w="447921">
                  <a:extLst>
                    <a:ext uri="{9D8B030D-6E8A-4147-A177-3AD203B41FA5}">
                      <a16:colId xmlns:a16="http://schemas.microsoft.com/office/drawing/2014/main" val="20017"/>
                    </a:ext>
                  </a:extLst>
                </a:gridCol>
                <a:gridCol w="447921">
                  <a:extLst>
                    <a:ext uri="{9D8B030D-6E8A-4147-A177-3AD203B41FA5}">
                      <a16:colId xmlns:a16="http://schemas.microsoft.com/office/drawing/2014/main" val="20018"/>
                    </a:ext>
                  </a:extLst>
                </a:gridCol>
                <a:gridCol w="447921">
                  <a:extLst>
                    <a:ext uri="{9D8B030D-6E8A-4147-A177-3AD203B41FA5}">
                      <a16:colId xmlns:a16="http://schemas.microsoft.com/office/drawing/2014/main" val="20019"/>
                    </a:ext>
                  </a:extLst>
                </a:gridCol>
              </a:tblGrid>
              <a:tr h="144016">
                <a:tc>
                  <a:txBody>
                    <a:bodyPr/>
                    <a:lstStyle/>
                    <a:p>
                      <a:r>
                        <a:rPr lang="en-CA" sz="1400" dirty="0" smtClean="0"/>
                        <a:t>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19</a:t>
                      </a:r>
                      <a:endParaRPr lang="en-C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t>27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39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57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58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48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37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94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75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7027140"/>
              </p:ext>
            </p:extLst>
          </p:nvPr>
        </p:nvGraphicFramePr>
        <p:xfrm>
          <a:off x="99285" y="2852936"/>
          <a:ext cx="8958420" cy="675640"/>
        </p:xfrm>
        <a:graphic>
          <a:graphicData uri="http://schemas.openxmlformats.org/drawingml/2006/table">
            <a:tbl>
              <a:tblPr firstRow="1" bandRow="1">
                <a:tableStyleId>{2D5ABB26-0587-4C30-8999-92F81FD0307C}</a:tableStyleId>
              </a:tblPr>
              <a:tblGrid>
                <a:gridCol w="447921">
                  <a:extLst>
                    <a:ext uri="{9D8B030D-6E8A-4147-A177-3AD203B41FA5}">
                      <a16:colId xmlns:a16="http://schemas.microsoft.com/office/drawing/2014/main" val="20000"/>
                    </a:ext>
                  </a:extLst>
                </a:gridCol>
                <a:gridCol w="447921">
                  <a:extLst>
                    <a:ext uri="{9D8B030D-6E8A-4147-A177-3AD203B41FA5}">
                      <a16:colId xmlns:a16="http://schemas.microsoft.com/office/drawing/2014/main" val="20001"/>
                    </a:ext>
                  </a:extLst>
                </a:gridCol>
                <a:gridCol w="447921">
                  <a:extLst>
                    <a:ext uri="{9D8B030D-6E8A-4147-A177-3AD203B41FA5}">
                      <a16:colId xmlns:a16="http://schemas.microsoft.com/office/drawing/2014/main" val="20002"/>
                    </a:ext>
                  </a:extLst>
                </a:gridCol>
                <a:gridCol w="447921">
                  <a:extLst>
                    <a:ext uri="{9D8B030D-6E8A-4147-A177-3AD203B41FA5}">
                      <a16:colId xmlns:a16="http://schemas.microsoft.com/office/drawing/2014/main" val="20003"/>
                    </a:ext>
                  </a:extLst>
                </a:gridCol>
                <a:gridCol w="447921">
                  <a:extLst>
                    <a:ext uri="{9D8B030D-6E8A-4147-A177-3AD203B41FA5}">
                      <a16:colId xmlns:a16="http://schemas.microsoft.com/office/drawing/2014/main" val="20004"/>
                    </a:ext>
                  </a:extLst>
                </a:gridCol>
                <a:gridCol w="447921">
                  <a:extLst>
                    <a:ext uri="{9D8B030D-6E8A-4147-A177-3AD203B41FA5}">
                      <a16:colId xmlns:a16="http://schemas.microsoft.com/office/drawing/2014/main" val="20005"/>
                    </a:ext>
                  </a:extLst>
                </a:gridCol>
                <a:gridCol w="447921">
                  <a:extLst>
                    <a:ext uri="{9D8B030D-6E8A-4147-A177-3AD203B41FA5}">
                      <a16:colId xmlns:a16="http://schemas.microsoft.com/office/drawing/2014/main" val="20006"/>
                    </a:ext>
                  </a:extLst>
                </a:gridCol>
                <a:gridCol w="447921">
                  <a:extLst>
                    <a:ext uri="{9D8B030D-6E8A-4147-A177-3AD203B41FA5}">
                      <a16:colId xmlns:a16="http://schemas.microsoft.com/office/drawing/2014/main" val="20007"/>
                    </a:ext>
                  </a:extLst>
                </a:gridCol>
                <a:gridCol w="447921">
                  <a:extLst>
                    <a:ext uri="{9D8B030D-6E8A-4147-A177-3AD203B41FA5}">
                      <a16:colId xmlns:a16="http://schemas.microsoft.com/office/drawing/2014/main" val="20008"/>
                    </a:ext>
                  </a:extLst>
                </a:gridCol>
                <a:gridCol w="447921">
                  <a:extLst>
                    <a:ext uri="{9D8B030D-6E8A-4147-A177-3AD203B41FA5}">
                      <a16:colId xmlns:a16="http://schemas.microsoft.com/office/drawing/2014/main" val="20009"/>
                    </a:ext>
                  </a:extLst>
                </a:gridCol>
                <a:gridCol w="447921">
                  <a:extLst>
                    <a:ext uri="{9D8B030D-6E8A-4147-A177-3AD203B41FA5}">
                      <a16:colId xmlns:a16="http://schemas.microsoft.com/office/drawing/2014/main" val="20010"/>
                    </a:ext>
                  </a:extLst>
                </a:gridCol>
                <a:gridCol w="447921">
                  <a:extLst>
                    <a:ext uri="{9D8B030D-6E8A-4147-A177-3AD203B41FA5}">
                      <a16:colId xmlns:a16="http://schemas.microsoft.com/office/drawing/2014/main" val="20011"/>
                    </a:ext>
                  </a:extLst>
                </a:gridCol>
                <a:gridCol w="447921">
                  <a:extLst>
                    <a:ext uri="{9D8B030D-6E8A-4147-A177-3AD203B41FA5}">
                      <a16:colId xmlns:a16="http://schemas.microsoft.com/office/drawing/2014/main" val="20012"/>
                    </a:ext>
                  </a:extLst>
                </a:gridCol>
                <a:gridCol w="447921">
                  <a:extLst>
                    <a:ext uri="{9D8B030D-6E8A-4147-A177-3AD203B41FA5}">
                      <a16:colId xmlns:a16="http://schemas.microsoft.com/office/drawing/2014/main" val="20013"/>
                    </a:ext>
                  </a:extLst>
                </a:gridCol>
                <a:gridCol w="447921">
                  <a:extLst>
                    <a:ext uri="{9D8B030D-6E8A-4147-A177-3AD203B41FA5}">
                      <a16:colId xmlns:a16="http://schemas.microsoft.com/office/drawing/2014/main" val="20014"/>
                    </a:ext>
                  </a:extLst>
                </a:gridCol>
                <a:gridCol w="447921">
                  <a:extLst>
                    <a:ext uri="{9D8B030D-6E8A-4147-A177-3AD203B41FA5}">
                      <a16:colId xmlns:a16="http://schemas.microsoft.com/office/drawing/2014/main" val="20015"/>
                    </a:ext>
                  </a:extLst>
                </a:gridCol>
                <a:gridCol w="447921">
                  <a:extLst>
                    <a:ext uri="{9D8B030D-6E8A-4147-A177-3AD203B41FA5}">
                      <a16:colId xmlns:a16="http://schemas.microsoft.com/office/drawing/2014/main" val="20016"/>
                    </a:ext>
                  </a:extLst>
                </a:gridCol>
                <a:gridCol w="447921">
                  <a:extLst>
                    <a:ext uri="{9D8B030D-6E8A-4147-A177-3AD203B41FA5}">
                      <a16:colId xmlns:a16="http://schemas.microsoft.com/office/drawing/2014/main" val="20017"/>
                    </a:ext>
                  </a:extLst>
                </a:gridCol>
                <a:gridCol w="447921">
                  <a:extLst>
                    <a:ext uri="{9D8B030D-6E8A-4147-A177-3AD203B41FA5}">
                      <a16:colId xmlns:a16="http://schemas.microsoft.com/office/drawing/2014/main" val="20018"/>
                    </a:ext>
                  </a:extLst>
                </a:gridCol>
                <a:gridCol w="447921">
                  <a:extLst>
                    <a:ext uri="{9D8B030D-6E8A-4147-A177-3AD203B41FA5}">
                      <a16:colId xmlns:a16="http://schemas.microsoft.com/office/drawing/2014/main" val="20019"/>
                    </a:ext>
                  </a:extLst>
                </a:gridCol>
              </a:tblGrid>
              <a:tr h="144016">
                <a:tc>
                  <a:txBody>
                    <a:bodyPr/>
                    <a:lstStyle/>
                    <a:p>
                      <a:r>
                        <a:rPr lang="en-CA" sz="1400" dirty="0" smtClean="0"/>
                        <a:t>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19</a:t>
                      </a:r>
                      <a:endParaRPr lang="en-C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t>34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39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12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59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91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98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75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66</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42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9098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a:t>
            </a:r>
            <a:endParaRPr lang="en-CA" dirty="0"/>
          </a:p>
        </p:txBody>
      </p:sp>
      <p:sp>
        <p:nvSpPr>
          <p:cNvPr id="3" name="Content Placeholder 2"/>
          <p:cNvSpPr>
            <a:spLocks noGrp="1"/>
          </p:cNvSpPr>
          <p:nvPr>
            <p:ph idx="1"/>
          </p:nvPr>
        </p:nvSpPr>
        <p:spPr/>
        <p:txBody>
          <a:bodyPr/>
          <a:lstStyle/>
          <a:p>
            <a:r>
              <a:rPr lang="en-CA" dirty="0" smtClean="0"/>
              <a:t>Suppose we have a string which we are editing:</a:t>
            </a:r>
          </a:p>
          <a:p>
            <a:pPr marL="0" indent="0" algn="l">
              <a:buNone/>
            </a:pPr>
            <a:r>
              <a:rPr lang="en-CA" dirty="0" smtClean="0"/>
              <a:t>	“</a:t>
            </a:r>
            <a:r>
              <a:rPr lang="en-CA" dirty="0"/>
              <a:t>A </a:t>
            </a:r>
            <a:r>
              <a:rPr lang="en-CA" dirty="0" err="1"/>
              <a:t>Elbereth</a:t>
            </a:r>
            <a:r>
              <a:rPr lang="en-CA" dirty="0"/>
              <a:t> </a:t>
            </a:r>
            <a:r>
              <a:rPr lang="en-CA" dirty="0" err="1" smtClean="0"/>
              <a:t>Gilthoniel</a:t>
            </a:r>
            <a:endParaRPr lang="en-CA" dirty="0" smtClean="0"/>
          </a:p>
          <a:p>
            <a:pPr marL="0" indent="0" algn="l">
              <a:buNone/>
            </a:pPr>
            <a:r>
              <a:rPr lang="en-CA" dirty="0"/>
              <a:t>	</a:t>
            </a:r>
            <a:r>
              <a:rPr lang="en-CA" dirty="0" smtClean="0"/>
              <a:t>  </a:t>
            </a:r>
            <a:r>
              <a:rPr lang="en-CA" dirty="0" err="1" smtClean="0"/>
              <a:t>silivren</a:t>
            </a:r>
            <a:r>
              <a:rPr lang="en-CA" dirty="0" smtClean="0"/>
              <a:t> </a:t>
            </a:r>
            <a:r>
              <a:rPr lang="en-CA" dirty="0" err="1"/>
              <a:t>penna</a:t>
            </a:r>
            <a:r>
              <a:rPr lang="en-CA" dirty="0"/>
              <a:t> </a:t>
            </a:r>
            <a:r>
              <a:rPr lang="en-CA" dirty="0" err="1" smtClean="0"/>
              <a:t>míriel</a:t>
            </a:r>
            <a:endParaRPr lang="en-CA" dirty="0" smtClean="0"/>
          </a:p>
          <a:p>
            <a:pPr marL="0" indent="0" algn="l">
              <a:buNone/>
            </a:pPr>
            <a:r>
              <a:rPr lang="en-CA" dirty="0"/>
              <a:t>	</a:t>
            </a:r>
            <a:r>
              <a:rPr lang="en-CA" dirty="0" smtClean="0"/>
              <a:t>  o </a:t>
            </a:r>
            <a:r>
              <a:rPr lang="en-CA" dirty="0" err="1"/>
              <a:t>menel</a:t>
            </a:r>
            <a:r>
              <a:rPr lang="en-CA" dirty="0"/>
              <a:t> </a:t>
            </a:r>
            <a:r>
              <a:rPr lang="en-CA" dirty="0" err="1"/>
              <a:t>aglar</a:t>
            </a:r>
            <a:r>
              <a:rPr lang="en-CA" dirty="0"/>
              <a:t> </a:t>
            </a:r>
            <a:r>
              <a:rPr lang="en-CA" dirty="0" smtClean="0"/>
              <a:t>	  </a:t>
            </a:r>
            <a:r>
              <a:rPr lang="en-CA" dirty="0" err="1" smtClean="0"/>
              <a:t>elenath</a:t>
            </a:r>
            <a:r>
              <a:rPr lang="en-CA" dirty="0" smtClean="0"/>
              <a:t>!</a:t>
            </a:r>
          </a:p>
          <a:p>
            <a:pPr marL="0" indent="0" algn="l">
              <a:buNone/>
            </a:pPr>
            <a:r>
              <a:rPr lang="en-CA" dirty="0"/>
              <a:t>	</a:t>
            </a:r>
            <a:r>
              <a:rPr lang="en-CA" dirty="0" smtClean="0"/>
              <a:t>  Na-</a:t>
            </a:r>
            <a:r>
              <a:rPr lang="en-CA" dirty="0" err="1" smtClean="0"/>
              <a:t>chaered</a:t>
            </a:r>
            <a:r>
              <a:rPr lang="en-CA" dirty="0" smtClean="0"/>
              <a:t> </a:t>
            </a:r>
            <a:r>
              <a:rPr lang="en-CA" dirty="0" err="1" smtClean="0"/>
              <a:t>palan-díriel</a:t>
            </a:r>
            <a:endParaRPr lang="en-CA" dirty="0" smtClean="0"/>
          </a:p>
          <a:p>
            <a:pPr marL="0" indent="0" algn="l">
              <a:buNone/>
            </a:pPr>
            <a:r>
              <a:rPr lang="en-CA" dirty="0"/>
              <a:t>	</a:t>
            </a:r>
            <a:r>
              <a:rPr lang="en-CA" dirty="0" smtClean="0"/>
              <a:t>  o </a:t>
            </a:r>
            <a:r>
              <a:rPr lang="en-CA" dirty="0" err="1"/>
              <a:t>galadhremmin</a:t>
            </a:r>
            <a:r>
              <a:rPr lang="en-CA" dirty="0"/>
              <a:t> </a:t>
            </a:r>
            <a:r>
              <a:rPr lang="en-CA" dirty="0" err="1" smtClean="0"/>
              <a:t>ennorath</a:t>
            </a:r>
            <a:r>
              <a:rPr lang="en-CA" dirty="0" smtClean="0"/>
              <a:t>,</a:t>
            </a:r>
          </a:p>
          <a:p>
            <a:pPr marL="0" indent="0" algn="l">
              <a:buNone/>
            </a:pPr>
            <a:r>
              <a:rPr lang="en-CA" dirty="0"/>
              <a:t>	</a:t>
            </a:r>
            <a:r>
              <a:rPr lang="en-CA" dirty="0" smtClean="0"/>
              <a:t>  </a:t>
            </a:r>
            <a:r>
              <a:rPr lang="en-CA" dirty="0" err="1" smtClean="0"/>
              <a:t>Fanuilos</a:t>
            </a:r>
            <a:r>
              <a:rPr lang="en-CA" dirty="0"/>
              <a:t>, le </a:t>
            </a:r>
            <a:r>
              <a:rPr lang="en-CA" dirty="0" err="1" smtClean="0"/>
              <a:t>linnathon</a:t>
            </a:r>
            <a:endParaRPr lang="en-CA" dirty="0" smtClean="0"/>
          </a:p>
          <a:p>
            <a:pPr marL="0" indent="0" algn="l">
              <a:buNone/>
            </a:pPr>
            <a:r>
              <a:rPr lang="en-CA" dirty="0"/>
              <a:t>	</a:t>
            </a:r>
            <a:r>
              <a:rPr lang="en-CA" dirty="0" smtClean="0"/>
              <a:t>  </a:t>
            </a:r>
            <a:r>
              <a:rPr lang="en-CA" dirty="0" err="1" smtClean="0"/>
              <a:t>nef</a:t>
            </a:r>
            <a:r>
              <a:rPr lang="en-CA" dirty="0" smtClean="0"/>
              <a:t> </a:t>
            </a:r>
            <a:r>
              <a:rPr lang="en-CA" dirty="0" err="1"/>
              <a:t>aear</a:t>
            </a:r>
            <a:r>
              <a:rPr lang="en-CA" dirty="0"/>
              <a:t>, </a:t>
            </a:r>
            <a:r>
              <a:rPr lang="en-CA" dirty="0" err="1"/>
              <a:t>sí</a:t>
            </a:r>
            <a:r>
              <a:rPr lang="en-CA" dirty="0"/>
              <a:t> </a:t>
            </a:r>
            <a:r>
              <a:rPr lang="en-CA" dirty="0" err="1"/>
              <a:t>nef</a:t>
            </a:r>
            <a:r>
              <a:rPr lang="en-CA" dirty="0"/>
              <a:t> </a:t>
            </a:r>
            <a:r>
              <a:rPr lang="en-CA" dirty="0" err="1" smtClean="0"/>
              <a:t>aearon</a:t>
            </a:r>
            <a:r>
              <a:rPr lang="en-CA" dirty="0" smtClean="0"/>
              <a:t>!”</a:t>
            </a:r>
          </a:p>
          <a:p>
            <a:pPr marL="0" indent="0" algn="l">
              <a:buNone/>
            </a:pPr>
            <a:endParaRPr lang="en-CA" dirty="0"/>
          </a:p>
          <a:p>
            <a:pPr lvl="0"/>
            <a:r>
              <a:rPr lang="en-CA" dirty="0" smtClean="0">
                <a:solidFill>
                  <a:prstClr val="black"/>
                </a:solidFill>
              </a:rPr>
              <a:t>Strings are by default stored as arrays</a:t>
            </a:r>
          </a:p>
          <a:p>
            <a:pPr lvl="1"/>
            <a:r>
              <a:rPr lang="en-CA" dirty="0" smtClean="0">
                <a:solidFill>
                  <a:prstClr val="black"/>
                </a:solidFill>
              </a:rPr>
              <a:t>How much work is required to edit an array?</a:t>
            </a:r>
            <a:endParaRPr lang="en-CA" dirty="0">
              <a:solidFill>
                <a:prstClr val="black"/>
              </a:solidFill>
            </a:endParaRPr>
          </a:p>
          <a:p>
            <a:pPr marL="0" indent="0" algn="l">
              <a:buNone/>
            </a:pPr>
            <a:endParaRPr lang="en-CA" dirty="0"/>
          </a:p>
        </p:txBody>
      </p:sp>
    </p:spTree>
    <p:extLst>
      <p:ext uri="{BB962C8B-B14F-4D97-AF65-F5344CB8AC3E}">
        <p14:creationId xmlns:p14="http://schemas.microsoft.com/office/powerpoint/2010/main" val="75353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Text editors</a:t>
            </a:r>
            <a:endParaRPr lang="en-CA" dirty="0"/>
          </a:p>
        </p:txBody>
      </p:sp>
      <p:sp>
        <p:nvSpPr>
          <p:cNvPr id="3" name="Content Placeholder 2"/>
          <p:cNvSpPr>
            <a:spLocks noGrp="1"/>
          </p:cNvSpPr>
          <p:nvPr>
            <p:ph idx="1"/>
          </p:nvPr>
        </p:nvSpPr>
        <p:spPr/>
        <p:txBody>
          <a:bodyPr/>
          <a:lstStyle/>
          <a:p>
            <a:r>
              <a:rPr lang="en-CA" dirty="0" smtClean="0"/>
              <a:t>Similarly, in your </a:t>
            </a:r>
            <a:r>
              <a:rPr lang="en-CA" cap="small" dirty="0" smtClean="0"/>
              <a:t>ide</a:t>
            </a:r>
            <a:r>
              <a:rPr lang="en-CA" dirty="0" smtClean="0"/>
              <a:t>, you are editing your code:</a:t>
            </a:r>
          </a:p>
          <a:p>
            <a:pPr marL="2171700" lvl="5" indent="0">
              <a:buNone/>
            </a:pPr>
            <a:r>
              <a:rPr lang="en-CA" sz="500" dirty="0">
                <a:latin typeface="Consolas" panose="020B0609020204030204" pitchFamily="49" charset="0"/>
                <a:cs typeface="Consolas" panose="020B0609020204030204" pitchFamily="49" charset="0"/>
              </a:rPr>
              <a:t>#ifndef _LINUX_WAIT_H</a:t>
            </a:r>
          </a:p>
          <a:p>
            <a:pPr marL="2171700" lvl="5" indent="0">
              <a:buNone/>
            </a:pPr>
            <a:r>
              <a:rPr lang="en-CA" sz="500" dirty="0">
                <a:latin typeface="Consolas" panose="020B0609020204030204" pitchFamily="49" charset="0"/>
                <a:cs typeface="Consolas" panose="020B0609020204030204" pitchFamily="49" charset="0"/>
              </a:rPr>
              <a:t>#define _LINUX_WAIT_H</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#include &lt;</a:t>
            </a:r>
            <a:r>
              <a:rPr lang="en-CA" sz="500" dirty="0" err="1">
                <a:latin typeface="Consolas" panose="020B0609020204030204" pitchFamily="49" charset="0"/>
                <a:cs typeface="Consolas" panose="020B0609020204030204" pitchFamily="49" charset="0"/>
              </a:rPr>
              <a:t>linux</a:t>
            </a:r>
            <a:r>
              <a:rPr lang="en-CA" sz="500" dirty="0">
                <a:latin typeface="Consolas" panose="020B0609020204030204" pitchFamily="49" charset="0"/>
                <a:cs typeface="Consolas" panose="020B0609020204030204" pitchFamily="49" charset="0"/>
              </a:rPr>
              <a:t>/</a:t>
            </a:r>
            <a:r>
              <a:rPr lang="en-CA" sz="500" dirty="0" err="1">
                <a:latin typeface="Consolas" panose="020B0609020204030204" pitchFamily="49" charset="0"/>
                <a:cs typeface="Consolas" panose="020B0609020204030204" pitchFamily="49" charset="0"/>
              </a:rPr>
              <a:t>list.h</a:t>
            </a:r>
            <a:r>
              <a:rPr lang="en-CA" sz="500" dirty="0">
                <a:latin typeface="Consolas" panose="020B0609020204030204" pitchFamily="49" charset="0"/>
                <a:cs typeface="Consolas" panose="020B0609020204030204" pitchFamily="49" charset="0"/>
              </a:rPr>
              <a:t>&gt;</a:t>
            </a:r>
          </a:p>
          <a:p>
            <a:pPr marL="2171700" lvl="5" indent="0">
              <a:buNone/>
            </a:pPr>
            <a:r>
              <a:rPr lang="en-CA" sz="500" dirty="0">
                <a:latin typeface="Consolas" panose="020B0609020204030204" pitchFamily="49" charset="0"/>
                <a:cs typeface="Consolas" panose="020B0609020204030204" pitchFamily="49" charset="0"/>
              </a:rPr>
              <a:t>#include &lt;</a:t>
            </a:r>
            <a:r>
              <a:rPr lang="en-CA" sz="500" dirty="0" err="1">
                <a:latin typeface="Consolas" panose="020B0609020204030204" pitchFamily="49" charset="0"/>
                <a:cs typeface="Consolas" panose="020B0609020204030204" pitchFamily="49" charset="0"/>
              </a:rPr>
              <a:t>linux</a:t>
            </a:r>
            <a:r>
              <a:rPr lang="en-CA" sz="500" dirty="0">
                <a:latin typeface="Consolas" panose="020B0609020204030204" pitchFamily="49" charset="0"/>
                <a:cs typeface="Consolas" panose="020B0609020204030204" pitchFamily="49" charset="0"/>
              </a:rPr>
              <a:t>/stddef.h&gt;</a:t>
            </a:r>
          </a:p>
          <a:p>
            <a:pPr marL="2171700" lvl="5" indent="0">
              <a:buNone/>
            </a:pPr>
            <a:r>
              <a:rPr lang="en-CA" sz="500" dirty="0">
                <a:latin typeface="Consolas" panose="020B0609020204030204" pitchFamily="49" charset="0"/>
                <a:cs typeface="Consolas" panose="020B0609020204030204" pitchFamily="49" charset="0"/>
              </a:rPr>
              <a:t>#include &lt;</a:t>
            </a:r>
            <a:r>
              <a:rPr lang="en-CA" sz="500" dirty="0" err="1">
                <a:latin typeface="Consolas" panose="020B0609020204030204" pitchFamily="49" charset="0"/>
                <a:cs typeface="Consolas" panose="020B0609020204030204" pitchFamily="49" charset="0"/>
              </a:rPr>
              <a:t>linux</a:t>
            </a:r>
            <a:r>
              <a:rPr lang="en-CA" sz="500" dirty="0">
                <a:latin typeface="Consolas" panose="020B0609020204030204" pitchFamily="49" charset="0"/>
                <a:cs typeface="Consolas" panose="020B0609020204030204" pitchFamily="49" charset="0"/>
              </a:rPr>
              <a:t>/</a:t>
            </a:r>
            <a:r>
              <a:rPr lang="en-CA" sz="500" dirty="0" err="1">
                <a:latin typeface="Consolas" panose="020B0609020204030204" pitchFamily="49" charset="0"/>
                <a:cs typeface="Consolas" panose="020B0609020204030204" pitchFamily="49" charset="0"/>
              </a:rPr>
              <a:t>spinlock.h</a:t>
            </a:r>
            <a:r>
              <a:rPr lang="en-CA" sz="500" dirty="0">
                <a:latin typeface="Consolas" panose="020B0609020204030204" pitchFamily="49" charset="0"/>
                <a:cs typeface="Consolas" panose="020B0609020204030204" pitchFamily="49" charset="0"/>
              </a:rPr>
              <a:t>&gt;</a:t>
            </a:r>
          </a:p>
          <a:p>
            <a:pPr marL="2171700" lvl="5" indent="0">
              <a:buNone/>
            </a:pPr>
            <a:r>
              <a:rPr lang="en-CA" sz="500" dirty="0">
                <a:latin typeface="Consolas" panose="020B0609020204030204" pitchFamily="49" charset="0"/>
                <a:cs typeface="Consolas" panose="020B0609020204030204" pitchFamily="49" charset="0"/>
              </a:rPr>
              <a:t>#include &lt;asm/</a:t>
            </a:r>
            <a:r>
              <a:rPr lang="en-CA" sz="500" dirty="0" err="1">
                <a:latin typeface="Consolas" panose="020B0609020204030204" pitchFamily="49" charset="0"/>
                <a:cs typeface="Consolas" panose="020B0609020204030204" pitchFamily="49" charset="0"/>
              </a:rPr>
              <a:t>current.h</a:t>
            </a:r>
            <a:r>
              <a:rPr lang="en-CA" sz="500" dirty="0">
                <a:latin typeface="Consolas" panose="020B0609020204030204" pitchFamily="49" charset="0"/>
                <a:cs typeface="Consolas" panose="020B0609020204030204" pitchFamily="49" charset="0"/>
              </a:rPr>
              <a:t>&gt;</a:t>
            </a:r>
          </a:p>
          <a:p>
            <a:pPr marL="2171700" lvl="5" indent="0">
              <a:buNone/>
            </a:pPr>
            <a:r>
              <a:rPr lang="en-CA" sz="500" dirty="0">
                <a:latin typeface="Consolas" panose="020B0609020204030204" pitchFamily="49" charset="0"/>
                <a:cs typeface="Consolas" panose="020B0609020204030204" pitchFamily="49" charset="0"/>
              </a:rPr>
              <a:t>#include &lt;</a:t>
            </a:r>
            <a:r>
              <a:rPr lang="en-CA" sz="500" dirty="0" err="1">
                <a:latin typeface="Consolas" panose="020B0609020204030204" pitchFamily="49" charset="0"/>
                <a:cs typeface="Consolas" panose="020B0609020204030204" pitchFamily="49" charset="0"/>
              </a:rPr>
              <a:t>uapi</a:t>
            </a:r>
            <a:r>
              <a:rPr lang="en-CA" sz="500" dirty="0">
                <a:latin typeface="Consolas" panose="020B0609020204030204" pitchFamily="49" charset="0"/>
                <a:cs typeface="Consolas" panose="020B0609020204030204" pitchFamily="49" charset="0"/>
              </a:rPr>
              <a:t>/</a:t>
            </a:r>
            <a:r>
              <a:rPr lang="en-CA" sz="500" dirty="0" err="1">
                <a:latin typeface="Consolas" panose="020B0609020204030204" pitchFamily="49" charset="0"/>
                <a:cs typeface="Consolas" panose="020B0609020204030204" pitchFamily="49" charset="0"/>
              </a:rPr>
              <a:t>linux</a:t>
            </a:r>
            <a:r>
              <a:rPr lang="en-CA" sz="500" dirty="0">
                <a:latin typeface="Consolas" panose="020B0609020204030204" pitchFamily="49" charset="0"/>
                <a:cs typeface="Consolas" panose="020B0609020204030204" pitchFamily="49" charset="0"/>
              </a:rPr>
              <a:t>/</a:t>
            </a:r>
            <a:r>
              <a:rPr lang="en-CA" sz="500" dirty="0" err="1">
                <a:latin typeface="Consolas" panose="020B0609020204030204" pitchFamily="49" charset="0"/>
                <a:cs typeface="Consolas" panose="020B0609020204030204" pitchFamily="49" charset="0"/>
              </a:rPr>
              <a:t>wait.h</a:t>
            </a:r>
            <a:r>
              <a:rPr lang="en-CA" sz="500" dirty="0">
                <a:latin typeface="Consolas" panose="020B0609020204030204" pitchFamily="49" charset="0"/>
                <a:cs typeface="Consolas" panose="020B0609020204030204" pitchFamily="49" charset="0"/>
              </a:rPr>
              <a:t>&gt;</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typedef struct __</a:t>
            </a:r>
            <a:r>
              <a:rPr lang="en-CA" sz="500" dirty="0" err="1">
                <a:latin typeface="Consolas" panose="020B0609020204030204" pitchFamily="49" charset="0"/>
                <a:cs typeface="Consolas" panose="020B0609020204030204" pitchFamily="49" charset="0"/>
              </a:rPr>
              <a:t>wait_queue</a:t>
            </a:r>
            <a:r>
              <a:rPr lang="en-CA" sz="500" dirty="0">
                <a:latin typeface="Consolas" panose="020B0609020204030204" pitchFamily="49" charset="0"/>
                <a:cs typeface="Consolas" panose="020B0609020204030204" pitchFamily="49" charset="0"/>
              </a:rPr>
              <a:t> </a:t>
            </a:r>
            <a:r>
              <a:rPr lang="en-CA" sz="500" dirty="0" err="1">
                <a:latin typeface="Consolas" panose="020B0609020204030204" pitchFamily="49" charset="0"/>
                <a:cs typeface="Consolas" panose="020B0609020204030204" pitchFamily="49" charset="0"/>
              </a:rPr>
              <a:t>wait_queue_t</a:t>
            </a:r>
            <a:r>
              <a:rPr lang="en-CA" sz="500" dirty="0">
                <a:latin typeface="Consolas" panose="020B0609020204030204" pitchFamily="49" charset="0"/>
                <a:cs typeface="Consolas" panose="020B0609020204030204" pitchFamily="49" charset="0"/>
              </a:rPr>
              <a:t>;</a:t>
            </a:r>
          </a:p>
          <a:p>
            <a:pPr marL="2171700" lvl="5" indent="0">
              <a:buNone/>
            </a:pPr>
            <a:r>
              <a:rPr lang="en-CA" sz="500" dirty="0">
                <a:latin typeface="Consolas" panose="020B0609020204030204" pitchFamily="49" charset="0"/>
                <a:cs typeface="Consolas" panose="020B0609020204030204" pitchFamily="49" charset="0"/>
              </a:rPr>
              <a:t>typedef int (*</a:t>
            </a:r>
            <a:r>
              <a:rPr lang="en-CA" sz="500" dirty="0" err="1">
                <a:latin typeface="Consolas" panose="020B0609020204030204" pitchFamily="49" charset="0"/>
                <a:cs typeface="Consolas" panose="020B0609020204030204" pitchFamily="49" charset="0"/>
              </a:rPr>
              <a:t>wait_queue_func_t</a:t>
            </a:r>
            <a:r>
              <a:rPr lang="en-CA" sz="500" dirty="0">
                <a:latin typeface="Consolas" panose="020B0609020204030204" pitchFamily="49" charset="0"/>
                <a:cs typeface="Consolas" panose="020B0609020204030204" pitchFamily="49" charset="0"/>
              </a:rPr>
              <a:t>)(</a:t>
            </a:r>
            <a:r>
              <a:rPr lang="en-CA" sz="500" dirty="0" err="1">
                <a:latin typeface="Consolas" panose="020B0609020204030204" pitchFamily="49" charset="0"/>
                <a:cs typeface="Consolas" panose="020B0609020204030204" pitchFamily="49" charset="0"/>
              </a:rPr>
              <a:t>wait_queue_t</a:t>
            </a:r>
            <a:r>
              <a:rPr lang="en-CA" sz="500" dirty="0">
                <a:latin typeface="Consolas" panose="020B0609020204030204" pitchFamily="49" charset="0"/>
                <a:cs typeface="Consolas" panose="020B0609020204030204" pitchFamily="49" charset="0"/>
              </a:rPr>
              <a:t> *wait, unsigned mode, int flags, void *key);</a:t>
            </a:r>
          </a:p>
          <a:p>
            <a:pPr marL="2171700" lvl="5" indent="0">
              <a:buNone/>
            </a:pPr>
            <a:r>
              <a:rPr lang="en-CA" sz="500" dirty="0">
                <a:latin typeface="Consolas" panose="020B0609020204030204" pitchFamily="49" charset="0"/>
                <a:cs typeface="Consolas" panose="020B0609020204030204" pitchFamily="49" charset="0"/>
              </a:rPr>
              <a:t>int </a:t>
            </a:r>
            <a:r>
              <a:rPr lang="en-CA" sz="500" dirty="0" err="1">
                <a:latin typeface="Consolas" panose="020B0609020204030204" pitchFamily="49" charset="0"/>
                <a:cs typeface="Consolas" panose="020B0609020204030204" pitchFamily="49" charset="0"/>
              </a:rPr>
              <a:t>default_wake_function</a:t>
            </a:r>
            <a:r>
              <a:rPr lang="en-CA" sz="500" dirty="0">
                <a:latin typeface="Consolas" panose="020B0609020204030204" pitchFamily="49" charset="0"/>
                <a:cs typeface="Consolas" panose="020B0609020204030204" pitchFamily="49" charset="0"/>
              </a:rPr>
              <a:t>(</a:t>
            </a:r>
            <a:r>
              <a:rPr lang="en-CA" sz="500" dirty="0" err="1">
                <a:latin typeface="Consolas" panose="020B0609020204030204" pitchFamily="49" charset="0"/>
                <a:cs typeface="Consolas" panose="020B0609020204030204" pitchFamily="49" charset="0"/>
              </a:rPr>
              <a:t>wait_queue_t</a:t>
            </a:r>
            <a:r>
              <a:rPr lang="en-CA" sz="500" dirty="0">
                <a:latin typeface="Consolas" panose="020B0609020204030204" pitchFamily="49" charset="0"/>
                <a:cs typeface="Consolas" panose="020B0609020204030204" pitchFamily="49" charset="0"/>
              </a:rPr>
              <a:t> *wait, unsigned mode, int flags, void *key);</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 __</a:t>
            </a:r>
            <a:r>
              <a:rPr lang="en-CA" sz="500" dirty="0" err="1">
                <a:latin typeface="Consolas" panose="020B0609020204030204" pitchFamily="49" charset="0"/>
                <a:cs typeface="Consolas" panose="020B0609020204030204" pitchFamily="49" charset="0"/>
              </a:rPr>
              <a:t>wait_queue</a:t>
            </a:r>
            <a:r>
              <a:rPr lang="en-CA" sz="500" dirty="0">
                <a:latin typeface="Consolas" panose="020B0609020204030204" pitchFamily="49" charset="0"/>
                <a:cs typeface="Consolas" panose="020B0609020204030204" pitchFamily="49" charset="0"/>
              </a:rPr>
              <a:t>::flags */</a:t>
            </a:r>
          </a:p>
          <a:p>
            <a:pPr marL="2171700" lvl="5" indent="0">
              <a:buNone/>
            </a:pPr>
            <a:r>
              <a:rPr lang="en-CA" sz="500" dirty="0">
                <a:latin typeface="Consolas" panose="020B0609020204030204" pitchFamily="49" charset="0"/>
                <a:cs typeface="Consolas" panose="020B0609020204030204" pitchFamily="49" charset="0"/>
              </a:rPr>
              <a:t>#define WQ_FLAG_EXCLUSIVE       0x01</a:t>
            </a:r>
          </a:p>
          <a:p>
            <a:pPr marL="2171700" lvl="5" indent="0">
              <a:buNone/>
            </a:pPr>
            <a:r>
              <a:rPr lang="en-CA" sz="500" dirty="0">
                <a:latin typeface="Consolas" panose="020B0609020204030204" pitchFamily="49" charset="0"/>
                <a:cs typeface="Consolas" panose="020B0609020204030204" pitchFamily="49" charset="0"/>
              </a:rPr>
              <a:t>#define WQ_FLAG_WOKEN           0x02</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struct __</a:t>
            </a:r>
            <a:r>
              <a:rPr lang="en-CA" sz="500" dirty="0" err="1">
                <a:latin typeface="Consolas" panose="020B0609020204030204" pitchFamily="49" charset="0"/>
                <a:cs typeface="Consolas" panose="020B0609020204030204" pitchFamily="49" charset="0"/>
              </a:rPr>
              <a:t>wait_queue</a:t>
            </a:r>
            <a:r>
              <a:rPr lang="en-CA" sz="500" dirty="0">
                <a:latin typeface="Consolas" panose="020B0609020204030204" pitchFamily="49" charset="0"/>
                <a:cs typeface="Consolas" panose="020B0609020204030204" pitchFamily="49" charset="0"/>
              </a:rPr>
              <a:t> {</a:t>
            </a:r>
          </a:p>
          <a:p>
            <a:pPr marL="2171700" lvl="5" indent="0">
              <a:buNone/>
            </a:pPr>
            <a:r>
              <a:rPr lang="en-CA" sz="500" dirty="0">
                <a:latin typeface="Consolas" panose="020B0609020204030204" pitchFamily="49" charset="0"/>
                <a:cs typeface="Consolas" panose="020B0609020204030204" pitchFamily="49" charset="0"/>
              </a:rPr>
              <a:t>        unsigned int flags;</a:t>
            </a:r>
          </a:p>
          <a:p>
            <a:pPr marL="2171700" lvl="5" indent="0">
              <a:buNone/>
            </a:pPr>
            <a:r>
              <a:rPr lang="en-CA" sz="500" dirty="0">
                <a:latin typeface="Consolas" panose="020B0609020204030204" pitchFamily="49" charset="0"/>
                <a:cs typeface="Consolas" panose="020B0609020204030204" pitchFamily="49" charset="0"/>
              </a:rPr>
              <a:t>        void *private;</a:t>
            </a:r>
          </a:p>
          <a:p>
            <a:pPr marL="2171700" lvl="5" indent="0">
              <a:buNone/>
            </a:pPr>
            <a:r>
              <a:rPr lang="en-CA" sz="500" dirty="0">
                <a:latin typeface="Consolas" panose="020B0609020204030204" pitchFamily="49" charset="0"/>
                <a:cs typeface="Consolas" panose="020B0609020204030204" pitchFamily="49" charset="0"/>
              </a:rPr>
              <a:t>        </a:t>
            </a:r>
            <a:r>
              <a:rPr lang="en-CA" sz="500" dirty="0" err="1">
                <a:latin typeface="Consolas" panose="020B0609020204030204" pitchFamily="49" charset="0"/>
                <a:cs typeface="Consolas" panose="020B0609020204030204" pitchFamily="49" charset="0"/>
              </a:rPr>
              <a:t>wait_queue_func_t</a:t>
            </a:r>
            <a:r>
              <a:rPr lang="en-CA" sz="500" dirty="0">
                <a:latin typeface="Consolas" panose="020B0609020204030204" pitchFamily="49" charset="0"/>
                <a:cs typeface="Consolas" panose="020B0609020204030204" pitchFamily="49" charset="0"/>
              </a:rPr>
              <a:t> </a:t>
            </a:r>
            <a:r>
              <a:rPr lang="en-CA" sz="500" dirty="0" err="1">
                <a:latin typeface="Consolas" panose="020B0609020204030204" pitchFamily="49" charset="0"/>
                <a:cs typeface="Consolas" panose="020B0609020204030204" pitchFamily="49" charset="0"/>
              </a:rPr>
              <a:t>func</a:t>
            </a:r>
            <a:r>
              <a:rPr lang="en-CA" sz="500" dirty="0">
                <a:latin typeface="Consolas" panose="020B0609020204030204" pitchFamily="49" charset="0"/>
                <a:cs typeface="Consolas" panose="020B0609020204030204" pitchFamily="49" charset="0"/>
              </a:rPr>
              <a:t>;</a:t>
            </a:r>
          </a:p>
          <a:p>
            <a:pPr marL="2171700" lvl="5" indent="0">
              <a:buNone/>
            </a:pPr>
            <a:r>
              <a:rPr lang="en-CA" sz="500" dirty="0">
                <a:latin typeface="Consolas" panose="020B0609020204030204" pitchFamily="49" charset="0"/>
                <a:cs typeface="Consolas" panose="020B0609020204030204" pitchFamily="49" charset="0"/>
              </a:rPr>
              <a:t>        struct </a:t>
            </a:r>
            <a:r>
              <a:rPr lang="en-CA" sz="500" dirty="0" err="1">
                <a:latin typeface="Consolas" panose="020B0609020204030204" pitchFamily="49" charset="0"/>
                <a:cs typeface="Consolas" panose="020B0609020204030204" pitchFamily="49" charset="0"/>
              </a:rPr>
              <a:t>list_head</a:t>
            </a:r>
            <a:r>
              <a:rPr lang="en-CA" sz="500" dirty="0">
                <a:latin typeface="Consolas" panose="020B0609020204030204" pitchFamily="49" charset="0"/>
                <a:cs typeface="Consolas" panose="020B0609020204030204" pitchFamily="49" charset="0"/>
              </a:rPr>
              <a:t> </a:t>
            </a:r>
            <a:r>
              <a:rPr lang="en-CA" sz="500" dirty="0" err="1">
                <a:latin typeface="Consolas" panose="020B0609020204030204" pitchFamily="49" charset="0"/>
                <a:cs typeface="Consolas" panose="020B0609020204030204" pitchFamily="49" charset="0"/>
              </a:rPr>
              <a:t>task_list</a:t>
            </a:r>
            <a:r>
              <a:rPr lang="en-CA" sz="500" dirty="0">
                <a:latin typeface="Consolas" panose="020B0609020204030204" pitchFamily="49" charset="0"/>
                <a:cs typeface="Consolas" panose="020B0609020204030204" pitchFamily="49" charset="0"/>
              </a:rPr>
              <a:t>;</a:t>
            </a:r>
          </a:p>
          <a:p>
            <a:pPr marL="2171700" lvl="5" indent="0">
              <a:buNone/>
            </a:pPr>
            <a:r>
              <a:rPr lang="en-CA" sz="500" dirty="0">
                <a:latin typeface="Consolas" panose="020B0609020204030204" pitchFamily="49" charset="0"/>
                <a:cs typeface="Consolas" panose="020B0609020204030204" pitchFamily="49" charset="0"/>
              </a:rPr>
              <a:t>};</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a:t>
            </a:r>
          </a:p>
          <a:p>
            <a:pPr marL="2171700" lvl="5" indent="0">
              <a:buNone/>
            </a:pPr>
            <a:r>
              <a:rPr lang="en-CA" sz="500" dirty="0">
                <a:latin typeface="Consolas" panose="020B0609020204030204" pitchFamily="49" charset="0"/>
                <a:cs typeface="Consolas" panose="020B0609020204030204" pitchFamily="49" charset="0"/>
              </a:rPr>
              <a:t> * The following </a:t>
            </a:r>
            <a:r>
              <a:rPr lang="en-CA" sz="500" dirty="0" err="1">
                <a:latin typeface="Consolas" panose="020B0609020204030204" pitchFamily="49" charset="0"/>
                <a:cs typeface="Consolas" panose="020B0609020204030204" pitchFamily="49" charset="0"/>
              </a:rPr>
              <a:t>wait_bit_key_deprecated</a:t>
            </a:r>
            <a:r>
              <a:rPr lang="en-CA" sz="500" dirty="0">
                <a:latin typeface="Consolas" panose="020B0609020204030204" pitchFamily="49" charset="0"/>
                <a:cs typeface="Consolas" panose="020B0609020204030204" pitchFamily="49" charset="0"/>
              </a:rPr>
              <a:t> and </a:t>
            </a:r>
            <a:r>
              <a:rPr lang="en-CA" sz="500" dirty="0" err="1">
                <a:latin typeface="Consolas" panose="020B0609020204030204" pitchFamily="49" charset="0"/>
                <a:cs typeface="Consolas" panose="020B0609020204030204" pitchFamily="49" charset="0"/>
              </a:rPr>
              <a:t>wait_bit_queue_deprecated</a:t>
            </a:r>
            <a:r>
              <a:rPr lang="en-CA" sz="500" dirty="0">
                <a:latin typeface="Consolas" panose="020B0609020204030204" pitchFamily="49" charset="0"/>
                <a:cs typeface="Consolas" panose="020B0609020204030204" pitchFamily="49" charset="0"/>
              </a:rPr>
              <a:t> are</a:t>
            </a:r>
          </a:p>
          <a:p>
            <a:pPr marL="2171700" lvl="5" indent="0">
              <a:buNone/>
            </a:pPr>
            <a:r>
              <a:rPr lang="en-CA" sz="500" dirty="0">
                <a:latin typeface="Consolas" panose="020B0609020204030204" pitchFamily="49" charset="0"/>
                <a:cs typeface="Consolas" panose="020B0609020204030204" pitchFamily="49" charset="0"/>
              </a:rPr>
              <a:t> * retained for 3rd-party modules that used DEFINE_WAIT_BIT before commit</a:t>
            </a:r>
          </a:p>
          <a:p>
            <a:pPr marL="2171700" lvl="5" indent="0">
              <a:buNone/>
            </a:pPr>
            <a:r>
              <a:rPr lang="en-CA" sz="500" dirty="0">
                <a:latin typeface="Consolas" panose="020B0609020204030204" pitchFamily="49" charset="0"/>
                <a:cs typeface="Consolas" panose="020B0609020204030204" pitchFamily="49" charset="0"/>
              </a:rPr>
              <a:t> * "</a:t>
            </a:r>
            <a:r>
              <a:rPr lang="en-CA" sz="500" dirty="0" err="1">
                <a:latin typeface="Consolas" panose="020B0609020204030204" pitchFamily="49" charset="0"/>
                <a:cs typeface="Consolas" panose="020B0609020204030204" pitchFamily="49" charset="0"/>
              </a:rPr>
              <a:t>sched</a:t>
            </a:r>
            <a:r>
              <a:rPr lang="en-CA" sz="500" dirty="0">
                <a:latin typeface="Consolas" panose="020B0609020204030204" pitchFamily="49" charset="0"/>
                <a:cs typeface="Consolas" panose="020B0609020204030204" pitchFamily="49" charset="0"/>
              </a:rPr>
              <a:t>: Allow </a:t>
            </a:r>
            <a:r>
              <a:rPr lang="en-CA" sz="500" dirty="0" err="1">
                <a:latin typeface="Consolas" panose="020B0609020204030204" pitchFamily="49" charset="0"/>
                <a:cs typeface="Consolas" panose="020B0609020204030204" pitchFamily="49" charset="0"/>
              </a:rPr>
              <a:t>wait_on_bit_action</a:t>
            </a:r>
            <a:r>
              <a:rPr lang="en-CA" sz="500" dirty="0">
                <a:latin typeface="Consolas" panose="020B0609020204030204" pitchFamily="49" charset="0"/>
                <a:cs typeface="Consolas" panose="020B0609020204030204" pitchFamily="49" charset="0"/>
              </a:rPr>
              <a:t>() functions to support a timeout"</a:t>
            </a:r>
          </a:p>
          <a:p>
            <a:pPr marL="2171700" lvl="5" indent="0">
              <a:buNone/>
            </a:pPr>
            <a:r>
              <a:rPr lang="en-CA" sz="500" dirty="0">
                <a:latin typeface="Consolas" panose="020B0609020204030204" pitchFamily="49" charset="0"/>
                <a:cs typeface="Consolas" panose="020B0609020204030204" pitchFamily="49" charset="0"/>
              </a:rPr>
              <a:t> */</a:t>
            </a:r>
          </a:p>
          <a:p>
            <a:pPr marL="2171700" lvl="5" indent="0">
              <a:buNone/>
            </a:pPr>
            <a:r>
              <a:rPr lang="en-CA" sz="500" dirty="0">
                <a:latin typeface="Consolas" panose="020B0609020204030204" pitchFamily="49" charset="0"/>
                <a:cs typeface="Consolas" panose="020B0609020204030204" pitchFamily="49" charset="0"/>
              </a:rPr>
              <a:t>struct </a:t>
            </a:r>
            <a:r>
              <a:rPr lang="en-CA" sz="500" dirty="0" err="1">
                <a:latin typeface="Consolas" panose="020B0609020204030204" pitchFamily="49" charset="0"/>
                <a:cs typeface="Consolas" panose="020B0609020204030204" pitchFamily="49" charset="0"/>
              </a:rPr>
              <a:t>wait_bit_key_deprecated</a:t>
            </a:r>
            <a:r>
              <a:rPr lang="en-CA" sz="500" dirty="0">
                <a:latin typeface="Consolas" panose="020B0609020204030204" pitchFamily="49" charset="0"/>
                <a:cs typeface="Consolas" panose="020B0609020204030204" pitchFamily="49" charset="0"/>
              </a:rPr>
              <a:t> {</a:t>
            </a:r>
          </a:p>
          <a:p>
            <a:pPr marL="2171700" lvl="5" indent="0">
              <a:buNone/>
            </a:pPr>
            <a:r>
              <a:rPr lang="en-CA" sz="500" dirty="0">
                <a:latin typeface="Consolas" panose="020B0609020204030204" pitchFamily="49" charset="0"/>
                <a:cs typeface="Consolas" panose="020B0609020204030204" pitchFamily="49" charset="0"/>
              </a:rPr>
              <a:t>        void *flags;</a:t>
            </a:r>
          </a:p>
          <a:p>
            <a:pPr marL="2171700" lvl="5" indent="0">
              <a:buNone/>
            </a:pPr>
            <a:r>
              <a:rPr lang="en-CA" sz="500" dirty="0">
                <a:latin typeface="Consolas" panose="020B0609020204030204" pitchFamily="49" charset="0"/>
                <a:cs typeface="Consolas" panose="020B0609020204030204" pitchFamily="49" charset="0"/>
              </a:rPr>
              <a:t>        int </a:t>
            </a:r>
            <a:r>
              <a:rPr lang="en-CA" sz="500" dirty="0" err="1">
                <a:latin typeface="Consolas" panose="020B0609020204030204" pitchFamily="49" charset="0"/>
                <a:cs typeface="Consolas" panose="020B0609020204030204" pitchFamily="49" charset="0"/>
              </a:rPr>
              <a:t>bit_nr</a:t>
            </a:r>
            <a:r>
              <a:rPr lang="en-CA" sz="500" dirty="0">
                <a:latin typeface="Consolas" panose="020B0609020204030204" pitchFamily="49" charset="0"/>
                <a:cs typeface="Consolas" panose="020B0609020204030204" pitchFamily="49" charset="0"/>
              </a:rPr>
              <a:t>;</a:t>
            </a:r>
          </a:p>
          <a:p>
            <a:pPr marL="2171700" lvl="5" indent="0">
              <a:buNone/>
            </a:pPr>
            <a:r>
              <a:rPr lang="en-CA" sz="500" dirty="0">
                <a:latin typeface="Consolas" panose="020B0609020204030204" pitchFamily="49" charset="0"/>
                <a:cs typeface="Consolas" panose="020B0609020204030204" pitchFamily="49" charset="0"/>
              </a:rPr>
              <a:t>};</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struct </a:t>
            </a:r>
            <a:r>
              <a:rPr lang="en-CA" sz="500" dirty="0" err="1">
                <a:latin typeface="Consolas" panose="020B0609020204030204" pitchFamily="49" charset="0"/>
                <a:cs typeface="Consolas" panose="020B0609020204030204" pitchFamily="49" charset="0"/>
              </a:rPr>
              <a:t>wait_bit_queue_deprecated</a:t>
            </a:r>
            <a:r>
              <a:rPr lang="en-CA" sz="500" dirty="0">
                <a:latin typeface="Consolas" panose="020B0609020204030204" pitchFamily="49" charset="0"/>
                <a:cs typeface="Consolas" panose="020B0609020204030204" pitchFamily="49" charset="0"/>
              </a:rPr>
              <a:t> {</a:t>
            </a:r>
          </a:p>
          <a:p>
            <a:pPr marL="2171700" lvl="5" indent="0">
              <a:buNone/>
            </a:pPr>
            <a:r>
              <a:rPr lang="en-CA" sz="500" dirty="0">
                <a:latin typeface="Consolas" panose="020B0609020204030204" pitchFamily="49" charset="0"/>
                <a:cs typeface="Consolas" panose="020B0609020204030204" pitchFamily="49" charset="0"/>
              </a:rPr>
              <a:t>        struct </a:t>
            </a:r>
            <a:r>
              <a:rPr lang="en-CA" sz="500" dirty="0" err="1">
                <a:latin typeface="Consolas" panose="020B0609020204030204" pitchFamily="49" charset="0"/>
                <a:cs typeface="Consolas" panose="020B0609020204030204" pitchFamily="49" charset="0"/>
              </a:rPr>
              <a:t>wait_bit_key_deprecated</a:t>
            </a:r>
            <a:r>
              <a:rPr lang="en-CA" sz="500" dirty="0">
                <a:latin typeface="Consolas" panose="020B0609020204030204" pitchFamily="49" charset="0"/>
                <a:cs typeface="Consolas" panose="020B0609020204030204" pitchFamily="49" charset="0"/>
              </a:rPr>
              <a:t> key;</a:t>
            </a:r>
          </a:p>
          <a:p>
            <a:pPr marL="2171700" lvl="5" indent="0">
              <a:buNone/>
            </a:pPr>
            <a:r>
              <a:rPr lang="en-CA" sz="500" dirty="0">
                <a:latin typeface="Consolas" panose="020B0609020204030204" pitchFamily="49" charset="0"/>
                <a:cs typeface="Consolas" panose="020B0609020204030204" pitchFamily="49" charset="0"/>
              </a:rPr>
              <a:t>        </a:t>
            </a:r>
            <a:r>
              <a:rPr lang="en-CA" sz="500" dirty="0" err="1">
                <a:latin typeface="Consolas" panose="020B0609020204030204" pitchFamily="49" charset="0"/>
                <a:cs typeface="Consolas" panose="020B0609020204030204" pitchFamily="49" charset="0"/>
              </a:rPr>
              <a:t>wait_queue_t</a:t>
            </a:r>
            <a:r>
              <a:rPr lang="en-CA" sz="500" dirty="0">
                <a:latin typeface="Consolas" panose="020B0609020204030204" pitchFamily="49" charset="0"/>
                <a:cs typeface="Consolas" panose="020B0609020204030204" pitchFamily="49" charset="0"/>
              </a:rPr>
              <a:t> wait;</a:t>
            </a:r>
          </a:p>
          <a:p>
            <a:pPr marL="2171700" lvl="5" indent="0">
              <a:buNone/>
            </a:pPr>
            <a:r>
              <a:rPr lang="en-CA" sz="500" dirty="0">
                <a:latin typeface="Consolas" panose="020B0609020204030204" pitchFamily="49" charset="0"/>
                <a:cs typeface="Consolas" panose="020B0609020204030204" pitchFamily="49" charset="0"/>
              </a:rPr>
              <a:t>};</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struct </a:t>
            </a:r>
            <a:r>
              <a:rPr lang="en-CA" sz="500" dirty="0" err="1">
                <a:latin typeface="Consolas" panose="020B0609020204030204" pitchFamily="49" charset="0"/>
                <a:cs typeface="Consolas" panose="020B0609020204030204" pitchFamily="49" charset="0"/>
              </a:rPr>
              <a:t>wait_bit_key</a:t>
            </a:r>
            <a:r>
              <a:rPr lang="en-CA" sz="500" dirty="0">
                <a:latin typeface="Consolas" panose="020B0609020204030204" pitchFamily="49" charset="0"/>
                <a:cs typeface="Consolas" panose="020B0609020204030204" pitchFamily="49" charset="0"/>
              </a:rPr>
              <a:t> {</a:t>
            </a:r>
          </a:p>
          <a:p>
            <a:pPr marL="2171700" lvl="5" indent="0">
              <a:buNone/>
            </a:pPr>
            <a:r>
              <a:rPr lang="en-CA" sz="500" dirty="0">
                <a:latin typeface="Consolas" panose="020B0609020204030204" pitchFamily="49" charset="0"/>
                <a:cs typeface="Consolas" panose="020B0609020204030204" pitchFamily="49" charset="0"/>
              </a:rPr>
              <a:t>        void *flags;</a:t>
            </a:r>
          </a:p>
          <a:p>
            <a:pPr marL="2171700" lvl="5" indent="0">
              <a:buNone/>
            </a:pPr>
            <a:r>
              <a:rPr lang="en-CA" sz="500" dirty="0">
                <a:latin typeface="Consolas" panose="020B0609020204030204" pitchFamily="49" charset="0"/>
                <a:cs typeface="Consolas" panose="020B0609020204030204" pitchFamily="49" charset="0"/>
              </a:rPr>
              <a:t>        int </a:t>
            </a:r>
            <a:r>
              <a:rPr lang="en-CA" sz="500" dirty="0" err="1">
                <a:latin typeface="Consolas" panose="020B0609020204030204" pitchFamily="49" charset="0"/>
                <a:cs typeface="Consolas" panose="020B0609020204030204" pitchFamily="49" charset="0"/>
              </a:rPr>
              <a:t>bit_nr</a:t>
            </a:r>
            <a:r>
              <a:rPr lang="en-CA" sz="500" dirty="0">
                <a:latin typeface="Consolas" panose="020B0609020204030204" pitchFamily="49" charset="0"/>
                <a:cs typeface="Consolas" panose="020B0609020204030204" pitchFamily="49" charset="0"/>
              </a:rPr>
              <a:t>;</a:t>
            </a:r>
          </a:p>
          <a:p>
            <a:pPr marL="2171700" lvl="5" indent="0">
              <a:buNone/>
            </a:pPr>
            <a:r>
              <a:rPr lang="en-CA" sz="500" dirty="0">
                <a:latin typeface="Consolas" panose="020B0609020204030204" pitchFamily="49" charset="0"/>
                <a:cs typeface="Consolas" panose="020B0609020204030204" pitchFamily="49" charset="0"/>
              </a:rPr>
              <a:t>#define WAIT_ATOMIC_T_BIT_NR -1</a:t>
            </a:r>
          </a:p>
          <a:p>
            <a:pPr marL="2171700" lvl="5" indent="0">
              <a:buNone/>
            </a:pPr>
            <a:r>
              <a:rPr lang="en-CA" sz="500" dirty="0">
                <a:latin typeface="Consolas" panose="020B0609020204030204" pitchFamily="49" charset="0"/>
                <a:cs typeface="Consolas" panose="020B0609020204030204" pitchFamily="49" charset="0"/>
              </a:rPr>
              <a:t>        unsigned long           timeout;</a:t>
            </a:r>
          </a:p>
          <a:p>
            <a:pPr marL="2171700" lvl="5" indent="0">
              <a:buNone/>
            </a:pPr>
            <a:r>
              <a:rPr lang="en-CA" sz="500" dirty="0">
                <a:latin typeface="Consolas" panose="020B0609020204030204" pitchFamily="49" charset="0"/>
                <a:cs typeface="Consolas" panose="020B0609020204030204" pitchFamily="49" charset="0"/>
              </a:rPr>
              <a:t>};</a:t>
            </a:r>
          </a:p>
          <a:p>
            <a:pPr marL="2171700" lvl="5" indent="0">
              <a:buNone/>
            </a:pPr>
            <a:endParaRPr lang="en-CA" sz="500" dirty="0">
              <a:latin typeface="Consolas" panose="020B0609020204030204" pitchFamily="49" charset="0"/>
              <a:cs typeface="Consolas" panose="020B0609020204030204" pitchFamily="49" charset="0"/>
            </a:endParaRPr>
          </a:p>
          <a:p>
            <a:pPr marL="2171700" lvl="5" indent="0">
              <a:buNone/>
            </a:pPr>
            <a:r>
              <a:rPr lang="en-CA" sz="500" dirty="0">
                <a:latin typeface="Consolas" panose="020B0609020204030204" pitchFamily="49" charset="0"/>
                <a:cs typeface="Consolas" panose="020B0609020204030204" pitchFamily="49" charset="0"/>
              </a:rPr>
              <a:t>struct </a:t>
            </a:r>
            <a:r>
              <a:rPr lang="en-CA" sz="500" dirty="0" err="1">
                <a:latin typeface="Consolas" panose="020B0609020204030204" pitchFamily="49" charset="0"/>
                <a:cs typeface="Consolas" panose="020B0609020204030204" pitchFamily="49" charset="0"/>
              </a:rPr>
              <a:t>wait_bit_queue</a:t>
            </a:r>
            <a:r>
              <a:rPr lang="en-CA" sz="500" dirty="0">
                <a:latin typeface="Consolas" panose="020B0609020204030204" pitchFamily="49" charset="0"/>
                <a:cs typeface="Consolas" panose="020B0609020204030204" pitchFamily="49" charset="0"/>
              </a:rPr>
              <a:t> {</a:t>
            </a:r>
          </a:p>
          <a:p>
            <a:pPr marL="2171700" lvl="5" indent="0">
              <a:buNone/>
            </a:pPr>
            <a:r>
              <a:rPr lang="en-CA" sz="500" dirty="0">
                <a:latin typeface="Consolas" panose="020B0609020204030204" pitchFamily="49" charset="0"/>
                <a:cs typeface="Consolas" panose="020B0609020204030204" pitchFamily="49" charset="0"/>
              </a:rPr>
              <a:t>        struct </a:t>
            </a:r>
            <a:r>
              <a:rPr lang="en-CA" sz="500" dirty="0" err="1">
                <a:latin typeface="Consolas" panose="020B0609020204030204" pitchFamily="49" charset="0"/>
                <a:cs typeface="Consolas" panose="020B0609020204030204" pitchFamily="49" charset="0"/>
              </a:rPr>
              <a:t>wait_bit_key</a:t>
            </a:r>
            <a:r>
              <a:rPr lang="en-CA" sz="500" dirty="0">
                <a:latin typeface="Consolas" panose="020B0609020204030204" pitchFamily="49" charset="0"/>
                <a:cs typeface="Consolas" panose="020B0609020204030204" pitchFamily="49" charset="0"/>
              </a:rPr>
              <a:t> key;</a:t>
            </a:r>
          </a:p>
          <a:p>
            <a:pPr marL="2171700" lvl="5" indent="0">
              <a:buNone/>
            </a:pPr>
            <a:r>
              <a:rPr lang="en-CA" sz="500" dirty="0">
                <a:latin typeface="Consolas" panose="020B0609020204030204" pitchFamily="49" charset="0"/>
                <a:cs typeface="Consolas" panose="020B0609020204030204" pitchFamily="49" charset="0"/>
              </a:rPr>
              <a:t>        </a:t>
            </a:r>
            <a:r>
              <a:rPr lang="en-CA" sz="500" dirty="0" err="1">
                <a:latin typeface="Consolas" panose="020B0609020204030204" pitchFamily="49" charset="0"/>
                <a:cs typeface="Consolas" panose="020B0609020204030204" pitchFamily="49" charset="0"/>
              </a:rPr>
              <a:t>wait_queue_t</a:t>
            </a:r>
            <a:r>
              <a:rPr lang="en-CA" sz="500" dirty="0">
                <a:latin typeface="Consolas" panose="020B0609020204030204" pitchFamily="49" charset="0"/>
                <a:cs typeface="Consolas" panose="020B0609020204030204" pitchFamily="49" charset="0"/>
              </a:rPr>
              <a:t> wait;</a:t>
            </a:r>
          </a:p>
          <a:p>
            <a:pPr marL="2171700" lvl="5" indent="0">
              <a:buNone/>
            </a:pPr>
            <a:r>
              <a:rPr lang="en-CA" sz="500" dirty="0" smtClean="0">
                <a:latin typeface="Consolas" panose="020B0609020204030204" pitchFamily="49" charset="0"/>
                <a:cs typeface="Consolas" panose="020B0609020204030204" pitchFamily="49" charset="0"/>
              </a:rPr>
              <a:t>};</a:t>
            </a:r>
            <a:endParaRPr lang="en-CA" sz="500" dirty="0">
              <a:latin typeface="Consolas" panose="020B0609020204030204" pitchFamily="49" charset="0"/>
              <a:cs typeface="Consolas" panose="020B0609020204030204" pitchFamily="49" charset="0"/>
            </a:endParaRPr>
          </a:p>
        </p:txBody>
      </p:sp>
      <p:sp>
        <p:nvSpPr>
          <p:cNvPr id="4" name="Rectangle 3"/>
          <p:cNvSpPr/>
          <p:nvPr/>
        </p:nvSpPr>
        <p:spPr>
          <a:xfrm>
            <a:off x="5076056" y="4941168"/>
            <a:ext cx="2914580" cy="1200329"/>
          </a:xfrm>
          <a:prstGeom prst="rect">
            <a:avLst/>
          </a:prstGeom>
        </p:spPr>
        <p:txBody>
          <a:bodyPr wrap="none">
            <a:spAutoFit/>
          </a:bodyPr>
          <a:lstStyle/>
          <a:p>
            <a:r>
              <a:rPr lang="en-CA" dirty="0" smtClean="0">
                <a:solidFill>
                  <a:srgbClr val="0070C0"/>
                </a:solidFill>
                <a:latin typeface="Georgia" panose="02040502050405020303" pitchFamily="18" charset="0"/>
              </a:rPr>
              <a:t>As a file, it is an array of</a:t>
            </a:r>
          </a:p>
          <a:p>
            <a:r>
              <a:rPr lang="en-CA" dirty="0" smtClean="0">
                <a:solidFill>
                  <a:srgbClr val="0070C0"/>
                </a:solidFill>
                <a:latin typeface="Georgia" panose="02040502050405020303" pitchFamily="18" charset="0"/>
              </a:rPr>
              <a:t>characters, but if you are</a:t>
            </a:r>
          </a:p>
          <a:p>
            <a:r>
              <a:rPr lang="en-CA" dirty="0" smtClean="0">
                <a:solidFill>
                  <a:srgbClr val="0070C0"/>
                </a:solidFill>
                <a:latin typeface="Georgia" panose="02040502050405020303" pitchFamily="18" charset="0"/>
              </a:rPr>
              <a:t>editing it, you cannot store</a:t>
            </a:r>
          </a:p>
          <a:p>
            <a:r>
              <a:rPr lang="en-CA" dirty="0" smtClean="0">
                <a:solidFill>
                  <a:srgbClr val="0070C0"/>
                </a:solidFill>
                <a:latin typeface="Georgia" panose="02040502050405020303" pitchFamily="18" charset="0"/>
              </a:rPr>
              <a:t>it as an array…</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60647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a:t>
            </a:r>
            <a:endParaRPr lang="en-CA" dirty="0"/>
          </a:p>
        </p:txBody>
      </p:sp>
      <p:sp>
        <p:nvSpPr>
          <p:cNvPr id="3" name="Content Placeholder 2"/>
          <p:cNvSpPr>
            <a:spLocks noGrp="1"/>
          </p:cNvSpPr>
          <p:nvPr>
            <p:ph idx="1"/>
          </p:nvPr>
        </p:nvSpPr>
        <p:spPr/>
        <p:txBody>
          <a:bodyPr/>
          <a:lstStyle/>
          <a:p>
            <a:r>
              <a:rPr lang="en-CA" dirty="0" smtClean="0"/>
              <a:t>All the arrays we have looked at so far also have one important weakness:</a:t>
            </a:r>
          </a:p>
          <a:p>
            <a:pPr lvl="1"/>
            <a:r>
              <a:rPr lang="en-CA" dirty="0" smtClean="0"/>
              <a:t>All primitive arrays must be of the same type</a:t>
            </a:r>
          </a:p>
          <a:p>
            <a:pPr lvl="1"/>
            <a:r>
              <a:rPr lang="en-CA" dirty="0" smtClean="0"/>
              <a:t>At the very least, all entries must occupy the same amount of memory</a:t>
            </a:r>
          </a:p>
        </p:txBody>
      </p:sp>
    </p:spTree>
    <p:extLst>
      <p:ext uri="{BB962C8B-B14F-4D97-AF65-F5344CB8AC3E}">
        <p14:creationId xmlns:p14="http://schemas.microsoft.com/office/powerpoint/2010/main" val="227663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there are weaknesses in arrays</a:t>
            </a:r>
          </a:p>
          <a:p>
            <a:pPr lvl="2"/>
            <a:r>
              <a:rPr lang="en-CA" dirty="0" smtClean="0"/>
              <a:t>They cannot effectively be used in all situations</a:t>
            </a:r>
          </a:p>
          <a:p>
            <a:pPr lvl="1"/>
            <a:r>
              <a:rPr lang="en-CA" dirty="0" smtClean="0"/>
              <a:t>Know that the characteristics of arrays are sometimes weaknesses</a:t>
            </a:r>
            <a:endParaRPr lang="en-CA" dirty="0" smtClean="0">
              <a:latin typeface="Consolas" panose="020B0609020204030204" pitchFamily="49" charset="0"/>
              <a:cs typeface="Consolas" panose="020B0609020204030204" pitchFamily="49" charset="0"/>
            </a:endParaRPr>
          </a:p>
          <a:p>
            <a:pPr lvl="1"/>
            <a:r>
              <a:rPr lang="en-CA" dirty="0" smtClean="0"/>
              <a:t>Understand that we need a different approach to storing arbitrary amounts of information</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that arrays can be great under certain circumstances</a:t>
            </a:r>
            <a:endParaRPr lang="en-CA" dirty="0" smtClean="0">
              <a:latin typeface="Consolas" panose="020B0609020204030204" pitchFamily="49" charset="0"/>
              <a:cs typeface="Consolas" panose="020B0609020204030204" pitchFamily="49" charset="0"/>
            </a:endParaRPr>
          </a:p>
          <a:p>
            <a:pPr lvl="1"/>
            <a:r>
              <a:rPr lang="en-CA" dirty="0" smtClean="0"/>
              <a:t>See that there are significant weaknesses</a:t>
            </a:r>
          </a:p>
          <a:p>
            <a:pPr lvl="2"/>
            <a:r>
              <a:rPr lang="en-CA" dirty="0" smtClean="0"/>
              <a:t>Fixed size</a:t>
            </a:r>
          </a:p>
          <a:p>
            <a:pPr lvl="2"/>
            <a:r>
              <a:rPr lang="en-CA" dirty="0" smtClean="0"/>
              <a:t>Expensive to move many entries</a:t>
            </a:r>
          </a:p>
          <a:p>
            <a:pPr lvl="2"/>
            <a:r>
              <a:rPr lang="en-CA" dirty="0" smtClean="0"/>
              <a:t>Same type</a:t>
            </a:r>
          </a:p>
          <a:p>
            <a:pPr lvl="1"/>
            <a:r>
              <a:rPr lang="en-CA" dirty="0" smtClean="0"/>
              <a:t>Understand that there must be other </a:t>
            </a:r>
            <a:r>
              <a:rPr lang="en-CA" dirty="0" err="1" smtClean="0"/>
              <a:t>appraoches</a:t>
            </a:r>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Up to now, if we want to store an arbitrary amount of data, we must use an array</a:t>
            </a:r>
          </a:p>
          <a:p>
            <a:pPr lvl="1"/>
            <a:r>
              <a:rPr lang="en-CA" dirty="0" smtClean="0"/>
              <a:t>We can create a structure with a fixed number of member variables, but we can’t change that amount</a:t>
            </a:r>
          </a:p>
          <a:p>
            <a:pPr lvl="1"/>
            <a:endParaRPr lang="en-CA" dirty="0"/>
          </a:p>
          <a:p>
            <a:r>
              <a:rPr lang="en-CA" dirty="0" smtClean="0"/>
              <a:t>Recall that arrays occupy a block of memory</a:t>
            </a:r>
          </a:p>
          <a:p>
            <a:pPr lvl="1"/>
            <a:r>
              <a:rPr lang="en-CA" dirty="0" smtClean="0"/>
              <a:t>The memory is either allocated</a:t>
            </a:r>
          </a:p>
          <a:p>
            <a:pPr lvl="2"/>
            <a:r>
              <a:rPr lang="en-CA" dirty="0" smtClean="0"/>
              <a:t>Statically by the compiler on the stack, or</a:t>
            </a:r>
          </a:p>
          <a:p>
            <a:pPr lvl="2"/>
            <a:r>
              <a:rPr lang="en-CA" dirty="0" smtClean="0"/>
              <a:t>Dynamically by the operating system on the heap</a:t>
            </a:r>
          </a:p>
          <a:p>
            <a:pPr lvl="1"/>
            <a:r>
              <a:rPr lang="en-CA" dirty="0" smtClean="0"/>
              <a:t>In either case, you cannot go back and change the allocated memory</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can be fast</a:t>
            </a:r>
            <a:endParaRPr lang="en-CA" dirty="0"/>
          </a:p>
        </p:txBody>
      </p:sp>
      <p:sp>
        <p:nvSpPr>
          <p:cNvPr id="3" name="Content Placeholder 2"/>
          <p:cNvSpPr>
            <a:spLocks noGrp="1"/>
          </p:cNvSpPr>
          <p:nvPr>
            <p:ph idx="1"/>
          </p:nvPr>
        </p:nvSpPr>
        <p:spPr/>
        <p:txBody>
          <a:bodyPr/>
          <a:lstStyle/>
          <a:p>
            <a:r>
              <a:rPr lang="en-CA" dirty="0" smtClean="0"/>
              <a:t>Arrays can be blindingly fast:</a:t>
            </a:r>
          </a:p>
          <a:p>
            <a:pPr lvl="1"/>
            <a:r>
              <a:rPr lang="en-CA" dirty="0" smtClean="0"/>
              <a:t>Accessing or changing an entry is very fast</a:t>
            </a:r>
          </a:p>
          <a:p>
            <a:pPr lvl="2"/>
            <a:r>
              <a:rPr lang="en-CA" dirty="0" smtClean="0"/>
              <a:t>Sometimes called </a:t>
            </a:r>
            <a:r>
              <a:rPr lang="en-CA" i="1" smtClean="0"/>
              <a:t>random access</a:t>
            </a:r>
            <a:endParaRPr lang="en-CA" dirty="0" smtClean="0"/>
          </a:p>
          <a:p>
            <a:pPr lvl="1"/>
            <a:r>
              <a:rPr lang="en-CA" dirty="0" smtClean="0"/>
              <a:t>If it is sorted, we can search it quickly</a:t>
            </a:r>
          </a:p>
        </p:txBody>
      </p:sp>
    </p:spTree>
    <p:extLst>
      <p:ext uri="{BB962C8B-B14F-4D97-AF65-F5344CB8AC3E}">
        <p14:creationId xmlns:p14="http://schemas.microsoft.com/office/powerpoint/2010/main" val="292816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a:t>
            </a:r>
            <a:endParaRPr lang="en-CA" dirty="0"/>
          </a:p>
        </p:txBody>
      </p:sp>
      <p:sp>
        <p:nvSpPr>
          <p:cNvPr id="3" name="Content Placeholder 2"/>
          <p:cNvSpPr>
            <a:spLocks noGrp="1"/>
          </p:cNvSpPr>
          <p:nvPr>
            <p:ph idx="1"/>
          </p:nvPr>
        </p:nvSpPr>
        <p:spPr/>
        <p:txBody>
          <a:bodyPr/>
          <a:lstStyle/>
          <a:p>
            <a:r>
              <a:rPr lang="en-CA" dirty="0" smtClean="0"/>
              <a:t>Suppose you have an array with capacity 20, but it is currently storing 10 pieces of information:</a:t>
            </a:r>
          </a:p>
          <a:p>
            <a:endParaRPr lang="en-CA" dirty="0"/>
          </a:p>
          <a:p>
            <a:endParaRPr lang="en-CA" dirty="0" smtClean="0"/>
          </a:p>
          <a:p>
            <a:endParaRPr lang="en-CA" dirty="0"/>
          </a:p>
          <a:p>
            <a:r>
              <a:rPr lang="en-CA" dirty="0" smtClean="0"/>
              <a:t>Next, suppose a new datum comes along that must be placed first, say 17:</a:t>
            </a:r>
          </a:p>
          <a:p>
            <a:endParaRPr lang="en-CA" dirty="0"/>
          </a:p>
          <a:p>
            <a:endParaRPr lang="en-CA" dirty="0" smtClean="0"/>
          </a:p>
          <a:p>
            <a:endParaRPr lang="en-CA" dirty="0"/>
          </a:p>
          <a:p>
            <a:pPr lvl="1"/>
            <a:r>
              <a:rPr lang="en-CA" dirty="0" smtClean="0"/>
              <a:t>This required us copy all ten entries over by one</a:t>
            </a:r>
          </a:p>
        </p:txBody>
      </p:sp>
      <p:graphicFrame>
        <p:nvGraphicFramePr>
          <p:cNvPr id="4" name="Table 3"/>
          <p:cNvGraphicFramePr>
            <a:graphicFrameLocks noGrp="1"/>
          </p:cNvGraphicFramePr>
          <p:nvPr>
            <p:extLst>
              <p:ext uri="{D42A27DB-BD31-4B8C-83A1-F6EECF244321}">
                <p14:modId xmlns:p14="http://schemas.microsoft.com/office/powerpoint/2010/main" val="3164622348"/>
              </p:ext>
            </p:extLst>
          </p:nvPr>
        </p:nvGraphicFramePr>
        <p:xfrm>
          <a:off x="99285" y="2393320"/>
          <a:ext cx="8958420" cy="675640"/>
        </p:xfrm>
        <a:graphic>
          <a:graphicData uri="http://schemas.openxmlformats.org/drawingml/2006/table">
            <a:tbl>
              <a:tblPr firstRow="1" bandRow="1">
                <a:tableStyleId>{2D5ABB26-0587-4C30-8999-92F81FD0307C}</a:tableStyleId>
              </a:tblPr>
              <a:tblGrid>
                <a:gridCol w="447921">
                  <a:extLst>
                    <a:ext uri="{9D8B030D-6E8A-4147-A177-3AD203B41FA5}">
                      <a16:colId xmlns:a16="http://schemas.microsoft.com/office/drawing/2014/main" val="20000"/>
                    </a:ext>
                  </a:extLst>
                </a:gridCol>
                <a:gridCol w="447921">
                  <a:extLst>
                    <a:ext uri="{9D8B030D-6E8A-4147-A177-3AD203B41FA5}">
                      <a16:colId xmlns:a16="http://schemas.microsoft.com/office/drawing/2014/main" val="20001"/>
                    </a:ext>
                  </a:extLst>
                </a:gridCol>
                <a:gridCol w="447921">
                  <a:extLst>
                    <a:ext uri="{9D8B030D-6E8A-4147-A177-3AD203B41FA5}">
                      <a16:colId xmlns:a16="http://schemas.microsoft.com/office/drawing/2014/main" val="20002"/>
                    </a:ext>
                  </a:extLst>
                </a:gridCol>
                <a:gridCol w="447921">
                  <a:extLst>
                    <a:ext uri="{9D8B030D-6E8A-4147-A177-3AD203B41FA5}">
                      <a16:colId xmlns:a16="http://schemas.microsoft.com/office/drawing/2014/main" val="20003"/>
                    </a:ext>
                  </a:extLst>
                </a:gridCol>
                <a:gridCol w="447921">
                  <a:extLst>
                    <a:ext uri="{9D8B030D-6E8A-4147-A177-3AD203B41FA5}">
                      <a16:colId xmlns:a16="http://schemas.microsoft.com/office/drawing/2014/main" val="20004"/>
                    </a:ext>
                  </a:extLst>
                </a:gridCol>
                <a:gridCol w="447921">
                  <a:extLst>
                    <a:ext uri="{9D8B030D-6E8A-4147-A177-3AD203B41FA5}">
                      <a16:colId xmlns:a16="http://schemas.microsoft.com/office/drawing/2014/main" val="20005"/>
                    </a:ext>
                  </a:extLst>
                </a:gridCol>
                <a:gridCol w="447921">
                  <a:extLst>
                    <a:ext uri="{9D8B030D-6E8A-4147-A177-3AD203B41FA5}">
                      <a16:colId xmlns:a16="http://schemas.microsoft.com/office/drawing/2014/main" val="20006"/>
                    </a:ext>
                  </a:extLst>
                </a:gridCol>
                <a:gridCol w="447921">
                  <a:extLst>
                    <a:ext uri="{9D8B030D-6E8A-4147-A177-3AD203B41FA5}">
                      <a16:colId xmlns:a16="http://schemas.microsoft.com/office/drawing/2014/main" val="20007"/>
                    </a:ext>
                  </a:extLst>
                </a:gridCol>
                <a:gridCol w="447921">
                  <a:extLst>
                    <a:ext uri="{9D8B030D-6E8A-4147-A177-3AD203B41FA5}">
                      <a16:colId xmlns:a16="http://schemas.microsoft.com/office/drawing/2014/main" val="20008"/>
                    </a:ext>
                  </a:extLst>
                </a:gridCol>
                <a:gridCol w="447921">
                  <a:extLst>
                    <a:ext uri="{9D8B030D-6E8A-4147-A177-3AD203B41FA5}">
                      <a16:colId xmlns:a16="http://schemas.microsoft.com/office/drawing/2014/main" val="20009"/>
                    </a:ext>
                  </a:extLst>
                </a:gridCol>
                <a:gridCol w="447921">
                  <a:extLst>
                    <a:ext uri="{9D8B030D-6E8A-4147-A177-3AD203B41FA5}">
                      <a16:colId xmlns:a16="http://schemas.microsoft.com/office/drawing/2014/main" val="20010"/>
                    </a:ext>
                  </a:extLst>
                </a:gridCol>
                <a:gridCol w="447921">
                  <a:extLst>
                    <a:ext uri="{9D8B030D-6E8A-4147-A177-3AD203B41FA5}">
                      <a16:colId xmlns:a16="http://schemas.microsoft.com/office/drawing/2014/main" val="20011"/>
                    </a:ext>
                  </a:extLst>
                </a:gridCol>
                <a:gridCol w="447921">
                  <a:extLst>
                    <a:ext uri="{9D8B030D-6E8A-4147-A177-3AD203B41FA5}">
                      <a16:colId xmlns:a16="http://schemas.microsoft.com/office/drawing/2014/main" val="20012"/>
                    </a:ext>
                  </a:extLst>
                </a:gridCol>
                <a:gridCol w="447921">
                  <a:extLst>
                    <a:ext uri="{9D8B030D-6E8A-4147-A177-3AD203B41FA5}">
                      <a16:colId xmlns:a16="http://schemas.microsoft.com/office/drawing/2014/main" val="20013"/>
                    </a:ext>
                  </a:extLst>
                </a:gridCol>
                <a:gridCol w="447921">
                  <a:extLst>
                    <a:ext uri="{9D8B030D-6E8A-4147-A177-3AD203B41FA5}">
                      <a16:colId xmlns:a16="http://schemas.microsoft.com/office/drawing/2014/main" val="20014"/>
                    </a:ext>
                  </a:extLst>
                </a:gridCol>
                <a:gridCol w="447921">
                  <a:extLst>
                    <a:ext uri="{9D8B030D-6E8A-4147-A177-3AD203B41FA5}">
                      <a16:colId xmlns:a16="http://schemas.microsoft.com/office/drawing/2014/main" val="20015"/>
                    </a:ext>
                  </a:extLst>
                </a:gridCol>
                <a:gridCol w="447921">
                  <a:extLst>
                    <a:ext uri="{9D8B030D-6E8A-4147-A177-3AD203B41FA5}">
                      <a16:colId xmlns:a16="http://schemas.microsoft.com/office/drawing/2014/main" val="20016"/>
                    </a:ext>
                  </a:extLst>
                </a:gridCol>
                <a:gridCol w="447921">
                  <a:extLst>
                    <a:ext uri="{9D8B030D-6E8A-4147-A177-3AD203B41FA5}">
                      <a16:colId xmlns:a16="http://schemas.microsoft.com/office/drawing/2014/main" val="20017"/>
                    </a:ext>
                  </a:extLst>
                </a:gridCol>
                <a:gridCol w="447921">
                  <a:extLst>
                    <a:ext uri="{9D8B030D-6E8A-4147-A177-3AD203B41FA5}">
                      <a16:colId xmlns:a16="http://schemas.microsoft.com/office/drawing/2014/main" val="20018"/>
                    </a:ext>
                  </a:extLst>
                </a:gridCol>
                <a:gridCol w="447921">
                  <a:extLst>
                    <a:ext uri="{9D8B030D-6E8A-4147-A177-3AD203B41FA5}">
                      <a16:colId xmlns:a16="http://schemas.microsoft.com/office/drawing/2014/main" val="20019"/>
                    </a:ext>
                  </a:extLst>
                </a:gridCol>
              </a:tblGrid>
              <a:tr h="144016">
                <a:tc>
                  <a:txBody>
                    <a:bodyPr/>
                    <a:lstStyle/>
                    <a:p>
                      <a:r>
                        <a:rPr lang="en-CA" sz="1400" dirty="0" smtClean="0"/>
                        <a:t>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19</a:t>
                      </a:r>
                      <a:endParaRPr lang="en-C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t>18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19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04454300"/>
              </p:ext>
            </p:extLst>
          </p:nvPr>
        </p:nvGraphicFramePr>
        <p:xfrm>
          <a:off x="95009" y="4293096"/>
          <a:ext cx="8958420" cy="675640"/>
        </p:xfrm>
        <a:graphic>
          <a:graphicData uri="http://schemas.openxmlformats.org/drawingml/2006/table">
            <a:tbl>
              <a:tblPr firstRow="1" bandRow="1">
                <a:tableStyleId>{2D5ABB26-0587-4C30-8999-92F81FD0307C}</a:tableStyleId>
              </a:tblPr>
              <a:tblGrid>
                <a:gridCol w="447921">
                  <a:extLst>
                    <a:ext uri="{9D8B030D-6E8A-4147-A177-3AD203B41FA5}">
                      <a16:colId xmlns:a16="http://schemas.microsoft.com/office/drawing/2014/main" val="20000"/>
                    </a:ext>
                  </a:extLst>
                </a:gridCol>
                <a:gridCol w="447921">
                  <a:extLst>
                    <a:ext uri="{9D8B030D-6E8A-4147-A177-3AD203B41FA5}">
                      <a16:colId xmlns:a16="http://schemas.microsoft.com/office/drawing/2014/main" val="20001"/>
                    </a:ext>
                  </a:extLst>
                </a:gridCol>
                <a:gridCol w="447921">
                  <a:extLst>
                    <a:ext uri="{9D8B030D-6E8A-4147-A177-3AD203B41FA5}">
                      <a16:colId xmlns:a16="http://schemas.microsoft.com/office/drawing/2014/main" val="20002"/>
                    </a:ext>
                  </a:extLst>
                </a:gridCol>
                <a:gridCol w="447921">
                  <a:extLst>
                    <a:ext uri="{9D8B030D-6E8A-4147-A177-3AD203B41FA5}">
                      <a16:colId xmlns:a16="http://schemas.microsoft.com/office/drawing/2014/main" val="20003"/>
                    </a:ext>
                  </a:extLst>
                </a:gridCol>
                <a:gridCol w="447921">
                  <a:extLst>
                    <a:ext uri="{9D8B030D-6E8A-4147-A177-3AD203B41FA5}">
                      <a16:colId xmlns:a16="http://schemas.microsoft.com/office/drawing/2014/main" val="20004"/>
                    </a:ext>
                  </a:extLst>
                </a:gridCol>
                <a:gridCol w="447921">
                  <a:extLst>
                    <a:ext uri="{9D8B030D-6E8A-4147-A177-3AD203B41FA5}">
                      <a16:colId xmlns:a16="http://schemas.microsoft.com/office/drawing/2014/main" val="20005"/>
                    </a:ext>
                  </a:extLst>
                </a:gridCol>
                <a:gridCol w="447921">
                  <a:extLst>
                    <a:ext uri="{9D8B030D-6E8A-4147-A177-3AD203B41FA5}">
                      <a16:colId xmlns:a16="http://schemas.microsoft.com/office/drawing/2014/main" val="20006"/>
                    </a:ext>
                  </a:extLst>
                </a:gridCol>
                <a:gridCol w="447921">
                  <a:extLst>
                    <a:ext uri="{9D8B030D-6E8A-4147-A177-3AD203B41FA5}">
                      <a16:colId xmlns:a16="http://schemas.microsoft.com/office/drawing/2014/main" val="20007"/>
                    </a:ext>
                  </a:extLst>
                </a:gridCol>
                <a:gridCol w="447921">
                  <a:extLst>
                    <a:ext uri="{9D8B030D-6E8A-4147-A177-3AD203B41FA5}">
                      <a16:colId xmlns:a16="http://schemas.microsoft.com/office/drawing/2014/main" val="20008"/>
                    </a:ext>
                  </a:extLst>
                </a:gridCol>
                <a:gridCol w="447921">
                  <a:extLst>
                    <a:ext uri="{9D8B030D-6E8A-4147-A177-3AD203B41FA5}">
                      <a16:colId xmlns:a16="http://schemas.microsoft.com/office/drawing/2014/main" val="20009"/>
                    </a:ext>
                  </a:extLst>
                </a:gridCol>
                <a:gridCol w="447921">
                  <a:extLst>
                    <a:ext uri="{9D8B030D-6E8A-4147-A177-3AD203B41FA5}">
                      <a16:colId xmlns:a16="http://schemas.microsoft.com/office/drawing/2014/main" val="20010"/>
                    </a:ext>
                  </a:extLst>
                </a:gridCol>
                <a:gridCol w="447921">
                  <a:extLst>
                    <a:ext uri="{9D8B030D-6E8A-4147-A177-3AD203B41FA5}">
                      <a16:colId xmlns:a16="http://schemas.microsoft.com/office/drawing/2014/main" val="20011"/>
                    </a:ext>
                  </a:extLst>
                </a:gridCol>
                <a:gridCol w="447921">
                  <a:extLst>
                    <a:ext uri="{9D8B030D-6E8A-4147-A177-3AD203B41FA5}">
                      <a16:colId xmlns:a16="http://schemas.microsoft.com/office/drawing/2014/main" val="20012"/>
                    </a:ext>
                  </a:extLst>
                </a:gridCol>
                <a:gridCol w="447921">
                  <a:extLst>
                    <a:ext uri="{9D8B030D-6E8A-4147-A177-3AD203B41FA5}">
                      <a16:colId xmlns:a16="http://schemas.microsoft.com/office/drawing/2014/main" val="20013"/>
                    </a:ext>
                  </a:extLst>
                </a:gridCol>
                <a:gridCol w="447921">
                  <a:extLst>
                    <a:ext uri="{9D8B030D-6E8A-4147-A177-3AD203B41FA5}">
                      <a16:colId xmlns:a16="http://schemas.microsoft.com/office/drawing/2014/main" val="20014"/>
                    </a:ext>
                  </a:extLst>
                </a:gridCol>
                <a:gridCol w="447921">
                  <a:extLst>
                    <a:ext uri="{9D8B030D-6E8A-4147-A177-3AD203B41FA5}">
                      <a16:colId xmlns:a16="http://schemas.microsoft.com/office/drawing/2014/main" val="20015"/>
                    </a:ext>
                  </a:extLst>
                </a:gridCol>
                <a:gridCol w="447921">
                  <a:extLst>
                    <a:ext uri="{9D8B030D-6E8A-4147-A177-3AD203B41FA5}">
                      <a16:colId xmlns:a16="http://schemas.microsoft.com/office/drawing/2014/main" val="20016"/>
                    </a:ext>
                  </a:extLst>
                </a:gridCol>
                <a:gridCol w="447921">
                  <a:extLst>
                    <a:ext uri="{9D8B030D-6E8A-4147-A177-3AD203B41FA5}">
                      <a16:colId xmlns:a16="http://schemas.microsoft.com/office/drawing/2014/main" val="20017"/>
                    </a:ext>
                  </a:extLst>
                </a:gridCol>
                <a:gridCol w="447921">
                  <a:extLst>
                    <a:ext uri="{9D8B030D-6E8A-4147-A177-3AD203B41FA5}">
                      <a16:colId xmlns:a16="http://schemas.microsoft.com/office/drawing/2014/main" val="20018"/>
                    </a:ext>
                  </a:extLst>
                </a:gridCol>
                <a:gridCol w="447921">
                  <a:extLst>
                    <a:ext uri="{9D8B030D-6E8A-4147-A177-3AD203B41FA5}">
                      <a16:colId xmlns:a16="http://schemas.microsoft.com/office/drawing/2014/main" val="20019"/>
                    </a:ext>
                  </a:extLst>
                </a:gridCol>
              </a:tblGrid>
              <a:tr h="144016">
                <a:tc>
                  <a:txBody>
                    <a:bodyPr/>
                    <a:lstStyle/>
                    <a:p>
                      <a:r>
                        <a:rPr lang="en-CA" sz="1400" dirty="0" smtClean="0"/>
                        <a:t>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19</a:t>
                      </a:r>
                      <a:endParaRPr lang="en-C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t>17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18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19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5611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cost of memory</a:t>
            </a:r>
            <a:endParaRPr lang="en-CA" dirty="0"/>
          </a:p>
        </p:txBody>
      </p:sp>
      <p:sp>
        <p:nvSpPr>
          <p:cNvPr id="3" name="Content Placeholder 2"/>
          <p:cNvSpPr>
            <a:spLocks noGrp="1"/>
          </p:cNvSpPr>
          <p:nvPr>
            <p:ph idx="1"/>
          </p:nvPr>
        </p:nvSpPr>
        <p:spPr/>
        <p:txBody>
          <a:bodyPr/>
          <a:lstStyle/>
          <a:p>
            <a:r>
              <a:rPr lang="en-CA" dirty="0" smtClean="0"/>
              <a:t>Another issue is: suppose you normally only need to store on the order of 10 items, but in the worst case, you may have to store hundreds of items of data</a:t>
            </a:r>
          </a:p>
          <a:p>
            <a:pPr lvl="1"/>
            <a:r>
              <a:rPr lang="en-CA" dirty="0" smtClean="0"/>
              <a:t>Is it not a waste of memory to perpetually store a sufficiently large array that may be used a few minutes a day</a:t>
            </a:r>
          </a:p>
          <a:p>
            <a:pPr lvl="1"/>
            <a:endParaRPr lang="en-CA" dirty="0"/>
          </a:p>
          <a:p>
            <a:r>
              <a:rPr lang="en-CA" dirty="0" smtClean="0"/>
              <a:t>This is not an issue with larger general-purpose computing where memory is cheap, but consider an embedded system</a:t>
            </a:r>
          </a:p>
          <a:p>
            <a:pPr lvl="1"/>
            <a:r>
              <a:rPr lang="en-CA" dirty="0" smtClean="0"/>
              <a:t>Additional memory costs includes an increase in</a:t>
            </a:r>
          </a:p>
          <a:p>
            <a:pPr lvl="2"/>
            <a:r>
              <a:rPr lang="en-CA" dirty="0" smtClean="0"/>
              <a:t>weight</a:t>
            </a:r>
          </a:p>
          <a:p>
            <a:pPr lvl="2"/>
            <a:r>
              <a:rPr lang="en-CA" dirty="0" smtClean="0"/>
              <a:t>cost</a:t>
            </a:r>
          </a:p>
          <a:p>
            <a:pPr lvl="2"/>
            <a:r>
              <a:rPr lang="en-CA" dirty="0" smtClean="0"/>
              <a:t>power consumption</a:t>
            </a:r>
          </a:p>
          <a:p>
            <a:pPr lvl="2"/>
            <a:r>
              <a:rPr lang="en-CA" dirty="0" smtClean="0"/>
              <a:t>heat</a:t>
            </a:r>
          </a:p>
        </p:txBody>
      </p:sp>
    </p:spTree>
    <p:extLst>
      <p:ext uri="{BB962C8B-B14F-4D97-AF65-F5344CB8AC3E}">
        <p14:creationId xmlns:p14="http://schemas.microsoft.com/office/powerpoint/2010/main" val="310388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cost of memory</a:t>
            </a:r>
            <a:endParaRPr lang="en-CA" dirty="0"/>
          </a:p>
        </p:txBody>
      </p:sp>
      <p:sp>
        <p:nvSpPr>
          <p:cNvPr id="3" name="Content Placeholder 2"/>
          <p:cNvSpPr>
            <a:spLocks noGrp="1"/>
          </p:cNvSpPr>
          <p:nvPr>
            <p:ph idx="1"/>
          </p:nvPr>
        </p:nvSpPr>
        <p:spPr/>
        <p:txBody>
          <a:bodyPr/>
          <a:lstStyle/>
          <a:p>
            <a:r>
              <a:rPr lang="en-CA" dirty="0" smtClean="0"/>
              <a:t>Increasing any of these has cascading effects:</a:t>
            </a:r>
          </a:p>
          <a:p>
            <a:pPr lvl="1"/>
            <a:r>
              <a:rPr lang="en-CA" dirty="0" smtClean="0"/>
              <a:t>Increasing the weight may either:</a:t>
            </a:r>
          </a:p>
          <a:p>
            <a:pPr lvl="2"/>
            <a:r>
              <a:rPr lang="en-CA" dirty="0" smtClean="0"/>
              <a:t>Decrease portability</a:t>
            </a:r>
          </a:p>
          <a:p>
            <a:pPr lvl="2"/>
            <a:r>
              <a:rPr lang="en-CA" dirty="0" smtClean="0"/>
              <a:t>Increase weight-bearing structures</a:t>
            </a:r>
          </a:p>
          <a:p>
            <a:pPr lvl="1"/>
            <a:r>
              <a:rPr lang="en-CA" dirty="0" smtClean="0"/>
              <a:t>Increasing cost will decrease competitive advantages or decrease profits</a:t>
            </a:r>
          </a:p>
          <a:p>
            <a:pPr lvl="1"/>
            <a:r>
              <a:rPr lang="en-CA" dirty="0" smtClean="0"/>
              <a:t>Increasing power consumption may either:</a:t>
            </a:r>
          </a:p>
          <a:p>
            <a:pPr lvl="2"/>
            <a:r>
              <a:rPr lang="en-CA" dirty="0" smtClean="0"/>
              <a:t>Decrease battery life</a:t>
            </a:r>
          </a:p>
          <a:p>
            <a:pPr lvl="2"/>
            <a:r>
              <a:rPr lang="en-CA" dirty="0" smtClean="0"/>
              <a:t>Increase the battery size</a:t>
            </a:r>
          </a:p>
          <a:p>
            <a:pPr lvl="3"/>
            <a:r>
              <a:rPr lang="en-CA" dirty="0" smtClean="0"/>
              <a:t>This further increases the weight</a:t>
            </a:r>
          </a:p>
          <a:p>
            <a:pPr lvl="1"/>
            <a:r>
              <a:rPr lang="en-CA" dirty="0" smtClean="0"/>
              <a:t>Increasing heat may either:</a:t>
            </a:r>
          </a:p>
          <a:p>
            <a:pPr lvl="2"/>
            <a:r>
              <a:rPr lang="en-CA" dirty="0" smtClean="0"/>
              <a:t>Require a larger heat sink and cooling apparatus</a:t>
            </a:r>
          </a:p>
          <a:p>
            <a:pPr lvl="3"/>
            <a:r>
              <a:rPr lang="en-CA" dirty="0"/>
              <a:t>T</a:t>
            </a:r>
            <a:r>
              <a:rPr lang="en-CA" dirty="0" smtClean="0"/>
              <a:t>hus further increasing the weight</a:t>
            </a:r>
          </a:p>
          <a:p>
            <a:pPr lvl="2"/>
            <a:r>
              <a:rPr lang="en-CA" dirty="0" smtClean="0"/>
              <a:t>Decrease lifetime</a:t>
            </a:r>
          </a:p>
        </p:txBody>
      </p:sp>
    </p:spTree>
    <p:extLst>
      <p:ext uri="{BB962C8B-B14F-4D97-AF65-F5344CB8AC3E}">
        <p14:creationId xmlns:p14="http://schemas.microsoft.com/office/powerpoint/2010/main" val="1469873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Queues in operating systems</a:t>
            </a:r>
            <a:endParaRPr lang="en-CA" dirty="0"/>
          </a:p>
        </p:txBody>
      </p:sp>
      <p:sp>
        <p:nvSpPr>
          <p:cNvPr id="3" name="Content Placeholder 2"/>
          <p:cNvSpPr>
            <a:spLocks noGrp="1"/>
          </p:cNvSpPr>
          <p:nvPr>
            <p:ph idx="1"/>
          </p:nvPr>
        </p:nvSpPr>
        <p:spPr/>
        <p:txBody>
          <a:bodyPr/>
          <a:lstStyle/>
          <a:p>
            <a:r>
              <a:rPr lang="en-CA" dirty="0" smtClean="0"/>
              <a:t>This is also an issue with operating systems</a:t>
            </a:r>
          </a:p>
          <a:p>
            <a:pPr lvl="1"/>
            <a:r>
              <a:rPr lang="en-CA" dirty="0" smtClean="0"/>
              <a:t>There are many queues were, for example, an executing program is waiting</a:t>
            </a:r>
          </a:p>
          <a:p>
            <a:pPr lvl="2"/>
            <a:r>
              <a:rPr lang="en-CA" dirty="0" smtClean="0"/>
              <a:t>To use the printer</a:t>
            </a:r>
          </a:p>
          <a:p>
            <a:pPr lvl="2"/>
            <a:r>
              <a:rPr lang="en-CA" dirty="0"/>
              <a:t>F</a:t>
            </a:r>
            <a:r>
              <a:rPr lang="en-CA" dirty="0" smtClean="0"/>
              <a:t>or additional memory</a:t>
            </a:r>
          </a:p>
          <a:p>
            <a:pPr lvl="2"/>
            <a:r>
              <a:rPr lang="en-CA" dirty="0" smtClean="0"/>
              <a:t>For input</a:t>
            </a:r>
          </a:p>
          <a:p>
            <a:pPr lvl="1"/>
            <a:endParaRPr lang="en-CA" dirty="0"/>
          </a:p>
          <a:p>
            <a:r>
              <a:rPr lang="en-CA" dirty="0" smtClean="0"/>
              <a:t>Most of these queues are empty or perhaps with one or two executing programs waiting some service</a:t>
            </a:r>
          </a:p>
          <a:p>
            <a:pPr lvl="1"/>
            <a:r>
              <a:rPr lang="en-CA" dirty="0" smtClean="0"/>
              <a:t>Unfortunately, the operating system must always be ready for an arbitrary number of executing programs waiting for some service…</a:t>
            </a:r>
          </a:p>
          <a:p>
            <a:pPr lvl="1"/>
            <a:r>
              <a:rPr lang="en-CA" dirty="0" smtClean="0"/>
              <a:t>Do we have an array of size 1024 for each such service?</a:t>
            </a:r>
          </a:p>
          <a:p>
            <a:pPr lvl="2"/>
            <a:r>
              <a:rPr lang="en-CA" dirty="0" smtClean="0"/>
              <a:t>How about 2048?</a:t>
            </a:r>
          </a:p>
        </p:txBody>
      </p:sp>
    </p:spTree>
    <p:extLst>
      <p:ext uri="{BB962C8B-B14F-4D97-AF65-F5344CB8AC3E}">
        <p14:creationId xmlns:p14="http://schemas.microsoft.com/office/powerpoint/2010/main" val="4181128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Concatenating arrays</a:t>
            </a:r>
            <a:endParaRPr lang="en-CA" dirty="0"/>
          </a:p>
        </p:txBody>
      </p:sp>
      <p:sp>
        <p:nvSpPr>
          <p:cNvPr id="3" name="Content Placeholder 2"/>
          <p:cNvSpPr>
            <a:spLocks noGrp="1"/>
          </p:cNvSpPr>
          <p:nvPr>
            <p:ph idx="1"/>
          </p:nvPr>
        </p:nvSpPr>
        <p:spPr/>
        <p:txBody>
          <a:bodyPr/>
          <a:lstStyle/>
          <a:p>
            <a:r>
              <a:rPr lang="en-CA" dirty="0" smtClean="0"/>
              <a:t>Suppose we have two arrays, and we want to concatenate them:</a:t>
            </a:r>
          </a:p>
          <a:p>
            <a:endParaRPr lang="en-CA" dirty="0"/>
          </a:p>
          <a:p>
            <a:endParaRPr lang="en-CA" dirty="0" smtClean="0"/>
          </a:p>
          <a:p>
            <a:endParaRPr lang="en-CA" dirty="0"/>
          </a:p>
          <a:p>
            <a:endParaRPr lang="en-CA" dirty="0" smtClean="0"/>
          </a:p>
          <a:p>
            <a:endParaRPr lang="en-CA" dirty="0"/>
          </a:p>
          <a:p>
            <a:pPr lvl="1"/>
            <a:r>
              <a:rPr lang="en-CA" dirty="0" smtClean="0"/>
              <a:t>Not a problem: copy the entries from the second to the first</a:t>
            </a:r>
          </a:p>
          <a:p>
            <a:pPr lvl="1"/>
            <a:r>
              <a:rPr lang="en-CA" dirty="0" smtClean="0"/>
              <a:t>Still slow if the second array is large</a:t>
            </a:r>
          </a:p>
        </p:txBody>
      </p:sp>
      <p:graphicFrame>
        <p:nvGraphicFramePr>
          <p:cNvPr id="4" name="Table 3"/>
          <p:cNvGraphicFramePr>
            <a:graphicFrameLocks noGrp="1"/>
          </p:cNvGraphicFramePr>
          <p:nvPr>
            <p:extLst>
              <p:ext uri="{D42A27DB-BD31-4B8C-83A1-F6EECF244321}">
                <p14:modId xmlns:p14="http://schemas.microsoft.com/office/powerpoint/2010/main" val="4100212815"/>
              </p:ext>
            </p:extLst>
          </p:nvPr>
        </p:nvGraphicFramePr>
        <p:xfrm>
          <a:off x="99285" y="2060848"/>
          <a:ext cx="8958420" cy="675640"/>
        </p:xfrm>
        <a:graphic>
          <a:graphicData uri="http://schemas.openxmlformats.org/drawingml/2006/table">
            <a:tbl>
              <a:tblPr firstRow="1" bandRow="1">
                <a:tableStyleId>{2D5ABB26-0587-4C30-8999-92F81FD0307C}</a:tableStyleId>
              </a:tblPr>
              <a:tblGrid>
                <a:gridCol w="447921">
                  <a:extLst>
                    <a:ext uri="{9D8B030D-6E8A-4147-A177-3AD203B41FA5}">
                      <a16:colId xmlns:a16="http://schemas.microsoft.com/office/drawing/2014/main" val="20000"/>
                    </a:ext>
                  </a:extLst>
                </a:gridCol>
                <a:gridCol w="447921">
                  <a:extLst>
                    <a:ext uri="{9D8B030D-6E8A-4147-A177-3AD203B41FA5}">
                      <a16:colId xmlns:a16="http://schemas.microsoft.com/office/drawing/2014/main" val="20001"/>
                    </a:ext>
                  </a:extLst>
                </a:gridCol>
                <a:gridCol w="447921">
                  <a:extLst>
                    <a:ext uri="{9D8B030D-6E8A-4147-A177-3AD203B41FA5}">
                      <a16:colId xmlns:a16="http://schemas.microsoft.com/office/drawing/2014/main" val="20002"/>
                    </a:ext>
                  </a:extLst>
                </a:gridCol>
                <a:gridCol w="447921">
                  <a:extLst>
                    <a:ext uri="{9D8B030D-6E8A-4147-A177-3AD203B41FA5}">
                      <a16:colId xmlns:a16="http://schemas.microsoft.com/office/drawing/2014/main" val="20003"/>
                    </a:ext>
                  </a:extLst>
                </a:gridCol>
                <a:gridCol w="447921">
                  <a:extLst>
                    <a:ext uri="{9D8B030D-6E8A-4147-A177-3AD203B41FA5}">
                      <a16:colId xmlns:a16="http://schemas.microsoft.com/office/drawing/2014/main" val="20004"/>
                    </a:ext>
                  </a:extLst>
                </a:gridCol>
                <a:gridCol w="447921">
                  <a:extLst>
                    <a:ext uri="{9D8B030D-6E8A-4147-A177-3AD203B41FA5}">
                      <a16:colId xmlns:a16="http://schemas.microsoft.com/office/drawing/2014/main" val="20005"/>
                    </a:ext>
                  </a:extLst>
                </a:gridCol>
                <a:gridCol w="447921">
                  <a:extLst>
                    <a:ext uri="{9D8B030D-6E8A-4147-A177-3AD203B41FA5}">
                      <a16:colId xmlns:a16="http://schemas.microsoft.com/office/drawing/2014/main" val="20006"/>
                    </a:ext>
                  </a:extLst>
                </a:gridCol>
                <a:gridCol w="447921">
                  <a:extLst>
                    <a:ext uri="{9D8B030D-6E8A-4147-A177-3AD203B41FA5}">
                      <a16:colId xmlns:a16="http://schemas.microsoft.com/office/drawing/2014/main" val="20007"/>
                    </a:ext>
                  </a:extLst>
                </a:gridCol>
                <a:gridCol w="447921">
                  <a:extLst>
                    <a:ext uri="{9D8B030D-6E8A-4147-A177-3AD203B41FA5}">
                      <a16:colId xmlns:a16="http://schemas.microsoft.com/office/drawing/2014/main" val="20008"/>
                    </a:ext>
                  </a:extLst>
                </a:gridCol>
                <a:gridCol w="447921">
                  <a:extLst>
                    <a:ext uri="{9D8B030D-6E8A-4147-A177-3AD203B41FA5}">
                      <a16:colId xmlns:a16="http://schemas.microsoft.com/office/drawing/2014/main" val="20009"/>
                    </a:ext>
                  </a:extLst>
                </a:gridCol>
                <a:gridCol w="447921">
                  <a:extLst>
                    <a:ext uri="{9D8B030D-6E8A-4147-A177-3AD203B41FA5}">
                      <a16:colId xmlns:a16="http://schemas.microsoft.com/office/drawing/2014/main" val="20010"/>
                    </a:ext>
                  </a:extLst>
                </a:gridCol>
                <a:gridCol w="447921">
                  <a:extLst>
                    <a:ext uri="{9D8B030D-6E8A-4147-A177-3AD203B41FA5}">
                      <a16:colId xmlns:a16="http://schemas.microsoft.com/office/drawing/2014/main" val="20011"/>
                    </a:ext>
                  </a:extLst>
                </a:gridCol>
                <a:gridCol w="447921">
                  <a:extLst>
                    <a:ext uri="{9D8B030D-6E8A-4147-A177-3AD203B41FA5}">
                      <a16:colId xmlns:a16="http://schemas.microsoft.com/office/drawing/2014/main" val="20012"/>
                    </a:ext>
                  </a:extLst>
                </a:gridCol>
                <a:gridCol w="447921">
                  <a:extLst>
                    <a:ext uri="{9D8B030D-6E8A-4147-A177-3AD203B41FA5}">
                      <a16:colId xmlns:a16="http://schemas.microsoft.com/office/drawing/2014/main" val="20013"/>
                    </a:ext>
                  </a:extLst>
                </a:gridCol>
                <a:gridCol w="447921">
                  <a:extLst>
                    <a:ext uri="{9D8B030D-6E8A-4147-A177-3AD203B41FA5}">
                      <a16:colId xmlns:a16="http://schemas.microsoft.com/office/drawing/2014/main" val="20014"/>
                    </a:ext>
                  </a:extLst>
                </a:gridCol>
                <a:gridCol w="447921">
                  <a:extLst>
                    <a:ext uri="{9D8B030D-6E8A-4147-A177-3AD203B41FA5}">
                      <a16:colId xmlns:a16="http://schemas.microsoft.com/office/drawing/2014/main" val="20015"/>
                    </a:ext>
                  </a:extLst>
                </a:gridCol>
                <a:gridCol w="447921">
                  <a:extLst>
                    <a:ext uri="{9D8B030D-6E8A-4147-A177-3AD203B41FA5}">
                      <a16:colId xmlns:a16="http://schemas.microsoft.com/office/drawing/2014/main" val="20016"/>
                    </a:ext>
                  </a:extLst>
                </a:gridCol>
                <a:gridCol w="447921">
                  <a:extLst>
                    <a:ext uri="{9D8B030D-6E8A-4147-A177-3AD203B41FA5}">
                      <a16:colId xmlns:a16="http://schemas.microsoft.com/office/drawing/2014/main" val="20017"/>
                    </a:ext>
                  </a:extLst>
                </a:gridCol>
                <a:gridCol w="447921">
                  <a:extLst>
                    <a:ext uri="{9D8B030D-6E8A-4147-A177-3AD203B41FA5}">
                      <a16:colId xmlns:a16="http://schemas.microsoft.com/office/drawing/2014/main" val="20018"/>
                    </a:ext>
                  </a:extLst>
                </a:gridCol>
                <a:gridCol w="447921">
                  <a:extLst>
                    <a:ext uri="{9D8B030D-6E8A-4147-A177-3AD203B41FA5}">
                      <a16:colId xmlns:a16="http://schemas.microsoft.com/office/drawing/2014/main" val="20019"/>
                    </a:ext>
                  </a:extLst>
                </a:gridCol>
              </a:tblGrid>
              <a:tr h="144016">
                <a:tc>
                  <a:txBody>
                    <a:bodyPr/>
                    <a:lstStyle/>
                    <a:p>
                      <a:r>
                        <a:rPr lang="en-CA" sz="1400" dirty="0" smtClean="0"/>
                        <a:t>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19</a:t>
                      </a:r>
                      <a:endParaRPr lang="en-C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t>27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39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57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82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1825432"/>
              </p:ext>
            </p:extLst>
          </p:nvPr>
        </p:nvGraphicFramePr>
        <p:xfrm>
          <a:off x="99285" y="2852936"/>
          <a:ext cx="8958420" cy="675640"/>
        </p:xfrm>
        <a:graphic>
          <a:graphicData uri="http://schemas.openxmlformats.org/drawingml/2006/table">
            <a:tbl>
              <a:tblPr firstRow="1" bandRow="1">
                <a:tableStyleId>{2D5ABB26-0587-4C30-8999-92F81FD0307C}</a:tableStyleId>
              </a:tblPr>
              <a:tblGrid>
                <a:gridCol w="447921">
                  <a:extLst>
                    <a:ext uri="{9D8B030D-6E8A-4147-A177-3AD203B41FA5}">
                      <a16:colId xmlns:a16="http://schemas.microsoft.com/office/drawing/2014/main" val="20000"/>
                    </a:ext>
                  </a:extLst>
                </a:gridCol>
                <a:gridCol w="447921">
                  <a:extLst>
                    <a:ext uri="{9D8B030D-6E8A-4147-A177-3AD203B41FA5}">
                      <a16:colId xmlns:a16="http://schemas.microsoft.com/office/drawing/2014/main" val="20001"/>
                    </a:ext>
                  </a:extLst>
                </a:gridCol>
                <a:gridCol w="447921">
                  <a:extLst>
                    <a:ext uri="{9D8B030D-6E8A-4147-A177-3AD203B41FA5}">
                      <a16:colId xmlns:a16="http://schemas.microsoft.com/office/drawing/2014/main" val="20002"/>
                    </a:ext>
                  </a:extLst>
                </a:gridCol>
                <a:gridCol w="447921">
                  <a:extLst>
                    <a:ext uri="{9D8B030D-6E8A-4147-A177-3AD203B41FA5}">
                      <a16:colId xmlns:a16="http://schemas.microsoft.com/office/drawing/2014/main" val="20003"/>
                    </a:ext>
                  </a:extLst>
                </a:gridCol>
                <a:gridCol w="447921">
                  <a:extLst>
                    <a:ext uri="{9D8B030D-6E8A-4147-A177-3AD203B41FA5}">
                      <a16:colId xmlns:a16="http://schemas.microsoft.com/office/drawing/2014/main" val="20004"/>
                    </a:ext>
                  </a:extLst>
                </a:gridCol>
                <a:gridCol w="447921">
                  <a:extLst>
                    <a:ext uri="{9D8B030D-6E8A-4147-A177-3AD203B41FA5}">
                      <a16:colId xmlns:a16="http://schemas.microsoft.com/office/drawing/2014/main" val="20005"/>
                    </a:ext>
                  </a:extLst>
                </a:gridCol>
                <a:gridCol w="447921">
                  <a:extLst>
                    <a:ext uri="{9D8B030D-6E8A-4147-A177-3AD203B41FA5}">
                      <a16:colId xmlns:a16="http://schemas.microsoft.com/office/drawing/2014/main" val="20006"/>
                    </a:ext>
                  </a:extLst>
                </a:gridCol>
                <a:gridCol w="447921">
                  <a:extLst>
                    <a:ext uri="{9D8B030D-6E8A-4147-A177-3AD203B41FA5}">
                      <a16:colId xmlns:a16="http://schemas.microsoft.com/office/drawing/2014/main" val="20007"/>
                    </a:ext>
                  </a:extLst>
                </a:gridCol>
                <a:gridCol w="447921">
                  <a:extLst>
                    <a:ext uri="{9D8B030D-6E8A-4147-A177-3AD203B41FA5}">
                      <a16:colId xmlns:a16="http://schemas.microsoft.com/office/drawing/2014/main" val="20008"/>
                    </a:ext>
                  </a:extLst>
                </a:gridCol>
                <a:gridCol w="447921">
                  <a:extLst>
                    <a:ext uri="{9D8B030D-6E8A-4147-A177-3AD203B41FA5}">
                      <a16:colId xmlns:a16="http://schemas.microsoft.com/office/drawing/2014/main" val="20009"/>
                    </a:ext>
                  </a:extLst>
                </a:gridCol>
                <a:gridCol w="447921">
                  <a:extLst>
                    <a:ext uri="{9D8B030D-6E8A-4147-A177-3AD203B41FA5}">
                      <a16:colId xmlns:a16="http://schemas.microsoft.com/office/drawing/2014/main" val="20010"/>
                    </a:ext>
                  </a:extLst>
                </a:gridCol>
                <a:gridCol w="447921">
                  <a:extLst>
                    <a:ext uri="{9D8B030D-6E8A-4147-A177-3AD203B41FA5}">
                      <a16:colId xmlns:a16="http://schemas.microsoft.com/office/drawing/2014/main" val="20011"/>
                    </a:ext>
                  </a:extLst>
                </a:gridCol>
                <a:gridCol w="447921">
                  <a:extLst>
                    <a:ext uri="{9D8B030D-6E8A-4147-A177-3AD203B41FA5}">
                      <a16:colId xmlns:a16="http://schemas.microsoft.com/office/drawing/2014/main" val="20012"/>
                    </a:ext>
                  </a:extLst>
                </a:gridCol>
                <a:gridCol w="447921">
                  <a:extLst>
                    <a:ext uri="{9D8B030D-6E8A-4147-A177-3AD203B41FA5}">
                      <a16:colId xmlns:a16="http://schemas.microsoft.com/office/drawing/2014/main" val="20013"/>
                    </a:ext>
                  </a:extLst>
                </a:gridCol>
                <a:gridCol w="447921">
                  <a:extLst>
                    <a:ext uri="{9D8B030D-6E8A-4147-A177-3AD203B41FA5}">
                      <a16:colId xmlns:a16="http://schemas.microsoft.com/office/drawing/2014/main" val="20014"/>
                    </a:ext>
                  </a:extLst>
                </a:gridCol>
                <a:gridCol w="447921">
                  <a:extLst>
                    <a:ext uri="{9D8B030D-6E8A-4147-A177-3AD203B41FA5}">
                      <a16:colId xmlns:a16="http://schemas.microsoft.com/office/drawing/2014/main" val="20015"/>
                    </a:ext>
                  </a:extLst>
                </a:gridCol>
                <a:gridCol w="447921">
                  <a:extLst>
                    <a:ext uri="{9D8B030D-6E8A-4147-A177-3AD203B41FA5}">
                      <a16:colId xmlns:a16="http://schemas.microsoft.com/office/drawing/2014/main" val="20016"/>
                    </a:ext>
                  </a:extLst>
                </a:gridCol>
                <a:gridCol w="447921">
                  <a:extLst>
                    <a:ext uri="{9D8B030D-6E8A-4147-A177-3AD203B41FA5}">
                      <a16:colId xmlns:a16="http://schemas.microsoft.com/office/drawing/2014/main" val="20017"/>
                    </a:ext>
                  </a:extLst>
                </a:gridCol>
                <a:gridCol w="447921">
                  <a:extLst>
                    <a:ext uri="{9D8B030D-6E8A-4147-A177-3AD203B41FA5}">
                      <a16:colId xmlns:a16="http://schemas.microsoft.com/office/drawing/2014/main" val="20018"/>
                    </a:ext>
                  </a:extLst>
                </a:gridCol>
                <a:gridCol w="447921">
                  <a:extLst>
                    <a:ext uri="{9D8B030D-6E8A-4147-A177-3AD203B41FA5}">
                      <a16:colId xmlns:a16="http://schemas.microsoft.com/office/drawing/2014/main" val="20019"/>
                    </a:ext>
                  </a:extLst>
                </a:gridCol>
              </a:tblGrid>
              <a:tr h="144016">
                <a:tc>
                  <a:txBody>
                    <a:bodyPr/>
                    <a:lstStyle/>
                    <a:p>
                      <a:r>
                        <a:rPr lang="en-CA" sz="1400" dirty="0" smtClean="0"/>
                        <a:t>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11</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12</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13</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14</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15</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16</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17</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18</a:t>
                      </a:r>
                      <a:endParaRPr lang="en-CA" sz="1400" dirty="0"/>
                    </a:p>
                  </a:txBody>
                  <a:tcPr>
                    <a:lnB w="12700" cap="flat" cmpd="sng" algn="ctr">
                      <a:solidFill>
                        <a:schemeClr val="tx1"/>
                      </a:solidFill>
                      <a:prstDash val="solid"/>
                      <a:round/>
                      <a:headEnd type="none" w="med" len="med"/>
                      <a:tailEnd type="none" w="med" len="med"/>
                    </a:lnB>
                  </a:tcPr>
                </a:tc>
                <a:tc>
                  <a:txBody>
                    <a:bodyPr/>
                    <a:lstStyle/>
                    <a:p>
                      <a:r>
                        <a:rPr lang="en-CA" sz="1400" dirty="0" smtClean="0"/>
                        <a:t>19</a:t>
                      </a:r>
                      <a:endParaRPr lang="en-C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t>34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39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12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59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23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084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85947</TotalTime>
  <Words>1219</Words>
  <Application>Microsoft Office PowerPoint</Application>
  <PresentationFormat>On-screen Show (4:3)</PresentationFormat>
  <Paragraphs>360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Consolas</vt:lpstr>
      <vt:lpstr>Constantia</vt:lpstr>
      <vt:lpstr>Georgia</vt:lpstr>
      <vt:lpstr>Times New Roman</vt:lpstr>
      <vt:lpstr>Custom Design</vt:lpstr>
      <vt:lpstr>Issues with arrays</vt:lpstr>
      <vt:lpstr>Outline</vt:lpstr>
      <vt:lpstr>Arrays</vt:lpstr>
      <vt:lpstr>Arrays can be fast</vt:lpstr>
      <vt:lpstr>Arrays</vt:lpstr>
      <vt:lpstr>The cost of memory</vt:lpstr>
      <vt:lpstr>The cost of memory</vt:lpstr>
      <vt:lpstr>Queues in operating systems</vt:lpstr>
      <vt:lpstr>Concatenating arrays</vt:lpstr>
      <vt:lpstr>Concatenating arrays</vt:lpstr>
      <vt:lpstr>Strings</vt:lpstr>
      <vt:lpstr>Text editors</vt:lpstr>
      <vt:lpstr>Type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1436</cp:revision>
  <dcterms:created xsi:type="dcterms:W3CDTF">2009-09-11T23:00:44Z</dcterms:created>
  <dcterms:modified xsi:type="dcterms:W3CDTF">2019-11-21T01:05:15Z</dcterms:modified>
</cp:coreProperties>
</file>